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16"/>
  </p:notesMasterIdLst>
  <p:sldIdLst>
    <p:sldId id="260" r:id="rId2"/>
    <p:sldId id="331" r:id="rId3"/>
    <p:sldId id="319" r:id="rId4"/>
    <p:sldId id="322" r:id="rId5"/>
    <p:sldId id="323" r:id="rId6"/>
    <p:sldId id="336" r:id="rId7"/>
    <p:sldId id="324" r:id="rId8"/>
    <p:sldId id="332" r:id="rId9"/>
    <p:sldId id="335" r:id="rId10"/>
    <p:sldId id="320" r:id="rId11"/>
    <p:sldId id="295" r:id="rId12"/>
    <p:sldId id="337" r:id="rId13"/>
    <p:sldId id="333" r:id="rId14"/>
    <p:sldId id="334" r:id="rId15"/>
  </p:sldIdLst>
  <p:sldSz cx="9144000" cy="6858000" type="screen4x3"/>
  <p:notesSz cx="6858000" cy="9144000"/>
  <p:defaultTextStyle>
    <a:defPPr>
      <a:defRPr lang="en-US"/>
    </a:defPPr>
    <a:lvl1pPr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1pPr>
    <a:lvl2pPr marL="457200"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2pPr>
    <a:lvl3pPr marL="914400"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3pPr>
    <a:lvl4pPr marL="1371600"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4pPr>
    <a:lvl5pPr marL="1828800" algn="l" rtl="0" eaLnBrk="0" fontAlgn="base" hangingPunct="0">
      <a:spcBef>
        <a:spcPct val="20000"/>
      </a:spcBef>
      <a:spcAft>
        <a:spcPct val="0"/>
      </a:spcAft>
      <a:buClr>
        <a:srgbClr val="1C5696"/>
      </a:buClr>
      <a:buSzPct val="80000"/>
      <a:buFont typeface="Arial" pitchFamily="34" charset="0"/>
      <a:buChar char="•"/>
      <a:defRPr sz="32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32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32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32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3200"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48" autoAdjust="0"/>
  </p:normalViewPr>
  <p:slideViewPr>
    <p:cSldViewPr>
      <p:cViewPr varScale="1">
        <p:scale>
          <a:sx n="102" d="100"/>
          <a:sy n="102" d="100"/>
        </p:scale>
        <p:origin x="-22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buClrTx/>
              <a:buSzTx/>
              <a:buFontTx/>
              <a:buNone/>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buClrTx/>
              <a:buSzTx/>
              <a:buFontTx/>
              <a:buNone/>
              <a:defRPr sz="1200">
                <a:latin typeface="+mn-lt"/>
                <a:ea typeface="+mn-ea"/>
                <a:cs typeface="+mn-cs"/>
              </a:defRPr>
            </a:lvl1pPr>
          </a:lstStyle>
          <a:p>
            <a:pPr>
              <a:defRPr/>
            </a:pPr>
            <a:fld id="{FD4BB37C-B288-4D7F-9A69-359E4FBA2E1D}" type="datetimeFigureOut">
              <a:rPr lang="en-US"/>
              <a:pPr>
                <a:defRPr/>
              </a:pPr>
              <a:t>6/3/2013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buClrTx/>
              <a:buSzTx/>
              <a:buFontTx/>
              <a:buNone/>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buClrTx/>
              <a:buSzTx/>
              <a:buFontTx/>
              <a:buNone/>
              <a:defRPr sz="1200">
                <a:latin typeface="+mn-lt"/>
                <a:ea typeface="+mn-ea"/>
                <a:cs typeface="+mn-cs"/>
              </a:defRPr>
            </a:lvl1pPr>
          </a:lstStyle>
          <a:p>
            <a:pPr>
              <a:defRPr/>
            </a:pPr>
            <a:fld id="{2474BB07-C4CE-4CE5-AFA8-77871576ED25}" type="slidenum">
              <a:rPr lang="en-US"/>
              <a:pPr>
                <a:defRPr/>
              </a:pPr>
              <a:t>‹#›</a:t>
            </a:fld>
            <a:endParaRPr lang="en-US"/>
          </a:p>
        </p:txBody>
      </p:sp>
    </p:spTree>
    <p:extLst>
      <p:ext uri="{BB962C8B-B14F-4D97-AF65-F5344CB8AC3E}">
        <p14:creationId xmlns:p14="http://schemas.microsoft.com/office/powerpoint/2010/main" val="522881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C5984-892D-4B64-84A2-3F03036AD0EF}" type="slidenum">
              <a:rPr lang="en-US" smtClean="0">
                <a:ea typeface="ＭＳ Ｐゴシック" pitchFamily="34" charset="-128"/>
              </a:rPr>
              <a:pPr fontAlgn="base">
                <a:spcBef>
                  <a:spcPct val="0"/>
                </a:spcBef>
                <a:spcAft>
                  <a:spcPct val="0"/>
                </a:spcAft>
                <a:defRPr/>
              </a:pPr>
              <a:t>1</a:t>
            </a:fld>
            <a:endParaRPr lang="en-US" smtClean="0">
              <a:ea typeface="ＭＳ Ｐゴシック" pitchFamily="34" charset="-128"/>
            </a:endParaRPr>
          </a:p>
        </p:txBody>
      </p:sp>
      <p:sp>
        <p:nvSpPr>
          <p:cNvPr id="163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latin typeface="Arial" pitchFamily="34" charset="0"/>
                <a:ea typeface="ＭＳ Ｐゴシック" pitchFamily="34" charset="-128"/>
              </a:rPr>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ultimedia logo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ctrTitle"/>
          </p:nvPr>
        </p:nvSpPr>
        <p:spPr>
          <a:xfrm>
            <a:off x="2057400" y="304800"/>
            <a:ext cx="6629400" cy="533400"/>
          </a:xfrm>
        </p:spPr>
        <p:txBody>
          <a:bodyPr/>
          <a:lstStyle>
            <a:lvl1pPr>
              <a:defRPr/>
            </a:lvl1pPr>
          </a:lstStyle>
          <a:p>
            <a:r>
              <a:rPr lang="en-US"/>
              <a:t>Click to edit Master title style</a:t>
            </a:r>
          </a:p>
        </p:txBody>
      </p:sp>
      <p:sp>
        <p:nvSpPr>
          <p:cNvPr id="3076" name="Rectangle 4"/>
          <p:cNvSpPr>
            <a:spLocks noGrp="1" noChangeArrowheads="1"/>
          </p:cNvSpPr>
          <p:nvPr>
            <p:ph type="subTitle" idx="1"/>
          </p:nvPr>
        </p:nvSpPr>
        <p:spPr>
          <a:xfrm>
            <a:off x="2057400" y="1600200"/>
            <a:ext cx="5715000" cy="2819400"/>
          </a:xfrm>
        </p:spPr>
        <p:txBody>
          <a:bodyPr/>
          <a:lstStyle>
            <a:lvl1pPr marL="0" indent="0">
              <a:buFont typeface="Times" pitchFamily="1" charset="0"/>
              <a:buNone/>
              <a:defRPr/>
            </a:lvl1pPr>
          </a:lstStyle>
          <a:p>
            <a:r>
              <a:rPr lang="en-US"/>
              <a:t>Click to edit Master subtitle style</a:t>
            </a:r>
          </a:p>
        </p:txBody>
      </p:sp>
      <p:sp>
        <p:nvSpPr>
          <p:cNvPr id="5" name="Rectangle 5"/>
          <p:cNvSpPr>
            <a:spLocks noGrp="1" noChangeArrowheads="1"/>
          </p:cNvSpPr>
          <p:nvPr>
            <p:ph type="dt" sz="half" idx="10"/>
          </p:nvPr>
        </p:nvSpPr>
        <p:spPr>
          <a:xfrm>
            <a:off x="2057400" y="6172200"/>
            <a:ext cx="1905000" cy="457200"/>
          </a:xfrm>
        </p:spPr>
        <p:txBody>
          <a:bodyPr/>
          <a:lstStyle>
            <a:lvl1pPr>
              <a:defRPr/>
            </a:lvl1pPr>
          </a:lstStyle>
          <a:p>
            <a:pPr>
              <a:defRPr/>
            </a:pPr>
            <a:endParaRPr lang="en-US"/>
          </a:p>
        </p:txBody>
      </p:sp>
    </p:spTree>
    <p:extLst>
      <p:ext uri="{BB962C8B-B14F-4D97-AF65-F5344CB8AC3E}">
        <p14:creationId xmlns:p14="http://schemas.microsoft.com/office/powerpoint/2010/main" val="259642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2D32C01B-8E20-46DD-9B42-67DB116EC5D2}" type="slidenum">
              <a:rPr lang="en-US"/>
              <a:pPr>
                <a:defRPr/>
              </a:pPr>
              <a:t>‹#›</a:t>
            </a:fld>
            <a:endParaRPr lang="en-US"/>
          </a:p>
        </p:txBody>
      </p:sp>
    </p:spTree>
    <p:extLst>
      <p:ext uri="{BB962C8B-B14F-4D97-AF65-F5344CB8AC3E}">
        <p14:creationId xmlns:p14="http://schemas.microsoft.com/office/powerpoint/2010/main" val="1555960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0" y="228600"/>
            <a:ext cx="16383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57400" y="228600"/>
            <a:ext cx="47625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BAAA610D-011B-4BD7-9C78-BE34742D3411}" type="slidenum">
              <a:rPr lang="en-US"/>
              <a:pPr>
                <a:defRPr/>
              </a:pPr>
              <a:t>‹#›</a:t>
            </a:fld>
            <a:endParaRPr lang="en-US"/>
          </a:p>
        </p:txBody>
      </p:sp>
    </p:spTree>
    <p:extLst>
      <p:ext uri="{BB962C8B-B14F-4D97-AF65-F5344CB8AC3E}">
        <p14:creationId xmlns:p14="http://schemas.microsoft.com/office/powerpoint/2010/main" val="33159866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553200" cy="685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057400" y="1600200"/>
            <a:ext cx="6172200" cy="4114800"/>
          </a:xfrm>
        </p:spPr>
        <p:txBody>
          <a:bodyPr/>
          <a:lstStyle/>
          <a:p>
            <a:pPr lvl="0"/>
            <a:endParaRPr lang="en-US" noProof="0"/>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9A1F1E76-B0BD-4FBB-AC28-4888F74D7641}" type="slidenum">
              <a:rPr lang="en-US"/>
              <a:pPr>
                <a:defRPr/>
              </a:pPr>
              <a:t>‹#›</a:t>
            </a:fld>
            <a:endParaRPr lang="en-US"/>
          </a:p>
        </p:txBody>
      </p:sp>
    </p:spTree>
    <p:extLst>
      <p:ext uri="{BB962C8B-B14F-4D97-AF65-F5344CB8AC3E}">
        <p14:creationId xmlns:p14="http://schemas.microsoft.com/office/powerpoint/2010/main" val="977289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B1B7409D-1494-48C5-A73C-00A99FD29F96}" type="slidenum">
              <a:rPr lang="en-US"/>
              <a:pPr>
                <a:defRPr/>
              </a:pPr>
              <a:t>‹#›</a:t>
            </a:fld>
            <a:endParaRPr lang="en-US"/>
          </a:p>
        </p:txBody>
      </p:sp>
    </p:spTree>
    <p:extLst>
      <p:ext uri="{BB962C8B-B14F-4D97-AF65-F5344CB8AC3E}">
        <p14:creationId xmlns:p14="http://schemas.microsoft.com/office/powerpoint/2010/main" val="4053260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CFC4FC3A-5158-4C4E-8814-B8689B66539F}" type="slidenum">
              <a:rPr lang="en-US"/>
              <a:pPr>
                <a:defRPr/>
              </a:pPr>
              <a:t>‹#›</a:t>
            </a:fld>
            <a:endParaRPr lang="en-US"/>
          </a:p>
        </p:txBody>
      </p:sp>
    </p:spTree>
    <p:extLst>
      <p:ext uri="{BB962C8B-B14F-4D97-AF65-F5344CB8AC3E}">
        <p14:creationId xmlns:p14="http://schemas.microsoft.com/office/powerpoint/2010/main" val="191425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57400" y="1600200"/>
            <a:ext cx="3009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3009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A237790A-018D-4E44-9356-7DA5367C4DFC}" type="slidenum">
              <a:rPr lang="en-US"/>
              <a:pPr>
                <a:defRPr/>
              </a:pPr>
              <a:t>‹#›</a:t>
            </a:fld>
            <a:endParaRPr lang="en-US"/>
          </a:p>
        </p:txBody>
      </p:sp>
    </p:spTree>
    <p:extLst>
      <p:ext uri="{BB962C8B-B14F-4D97-AF65-F5344CB8AC3E}">
        <p14:creationId xmlns:p14="http://schemas.microsoft.com/office/powerpoint/2010/main" val="1341427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4"/>
          <p:cNvSpPr>
            <a:spLocks noGrp="1" noChangeArrowheads="1"/>
          </p:cNvSpPr>
          <p:nvPr>
            <p:ph type="dt" sz="half" idx="10"/>
          </p:nvPr>
        </p:nvSpPr>
        <p:spPr>
          <a:ln/>
        </p:spPr>
        <p:txBody>
          <a:bodyPr/>
          <a:lstStyle>
            <a:lvl1pPr>
              <a:defRPr/>
            </a:lvl1pPr>
          </a:lstStyle>
          <a:p>
            <a:pPr>
              <a:defRPr/>
            </a:pPr>
            <a:endParaRPr lang="en-US"/>
          </a:p>
        </p:txBody>
      </p:sp>
      <p:sp>
        <p:nvSpPr>
          <p:cNvPr id="8" name="Rectangle 15"/>
          <p:cNvSpPr>
            <a:spLocks noGrp="1" noChangeArrowheads="1"/>
          </p:cNvSpPr>
          <p:nvPr>
            <p:ph type="ftr" sz="quarter" idx="11"/>
          </p:nvPr>
        </p:nvSpPr>
        <p:spPr>
          <a:ln/>
        </p:spPr>
        <p:txBody>
          <a:bodyPr/>
          <a:lstStyle>
            <a:lvl1pPr>
              <a:defRPr/>
            </a:lvl1pPr>
          </a:lstStyle>
          <a:p>
            <a:pPr>
              <a:defRPr/>
            </a:pPr>
            <a:endParaRPr lang="en-US"/>
          </a:p>
        </p:txBody>
      </p:sp>
      <p:sp>
        <p:nvSpPr>
          <p:cNvPr id="9" name="Rectangle 16"/>
          <p:cNvSpPr>
            <a:spLocks noGrp="1" noChangeArrowheads="1"/>
          </p:cNvSpPr>
          <p:nvPr>
            <p:ph type="sldNum" sz="quarter" idx="12"/>
          </p:nvPr>
        </p:nvSpPr>
        <p:spPr>
          <a:ln/>
        </p:spPr>
        <p:txBody>
          <a:bodyPr/>
          <a:lstStyle>
            <a:lvl1pPr>
              <a:defRPr/>
            </a:lvl1pPr>
          </a:lstStyle>
          <a:p>
            <a:pPr>
              <a:defRPr/>
            </a:pPr>
            <a:fld id="{8CC46590-432A-4704-AF7A-4BA7ECE38AD1}" type="slidenum">
              <a:rPr lang="en-US"/>
              <a:pPr>
                <a:defRPr/>
              </a:pPr>
              <a:t>‹#›</a:t>
            </a:fld>
            <a:endParaRPr lang="en-US"/>
          </a:p>
        </p:txBody>
      </p:sp>
    </p:spTree>
    <p:extLst>
      <p:ext uri="{BB962C8B-B14F-4D97-AF65-F5344CB8AC3E}">
        <p14:creationId xmlns:p14="http://schemas.microsoft.com/office/powerpoint/2010/main" val="432485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4"/>
          <p:cNvSpPr>
            <a:spLocks noGrp="1" noChangeArrowheads="1"/>
          </p:cNvSpPr>
          <p:nvPr>
            <p:ph type="dt" sz="half" idx="10"/>
          </p:nvPr>
        </p:nvSpPr>
        <p:spPr>
          <a:ln/>
        </p:spPr>
        <p:txBody>
          <a:bodyPr/>
          <a:lstStyle>
            <a:lvl1pPr>
              <a:defRPr/>
            </a:lvl1pPr>
          </a:lstStyle>
          <a:p>
            <a:pPr>
              <a:defRPr/>
            </a:pPr>
            <a:endParaRPr lang="en-US"/>
          </a:p>
        </p:txBody>
      </p:sp>
      <p:sp>
        <p:nvSpPr>
          <p:cNvPr id="4" name="Rectangle 15"/>
          <p:cNvSpPr>
            <a:spLocks noGrp="1" noChangeArrowheads="1"/>
          </p:cNvSpPr>
          <p:nvPr>
            <p:ph type="ftr" sz="quarter" idx="11"/>
          </p:nvPr>
        </p:nvSpPr>
        <p:spPr>
          <a:ln/>
        </p:spPr>
        <p:txBody>
          <a:bodyPr/>
          <a:lstStyle>
            <a:lvl1pPr>
              <a:defRPr/>
            </a:lvl1pPr>
          </a:lstStyle>
          <a:p>
            <a:pPr>
              <a:defRPr/>
            </a:pPr>
            <a:endParaRPr lang="en-US"/>
          </a:p>
        </p:txBody>
      </p:sp>
      <p:sp>
        <p:nvSpPr>
          <p:cNvPr id="5" name="Rectangle 16"/>
          <p:cNvSpPr>
            <a:spLocks noGrp="1" noChangeArrowheads="1"/>
          </p:cNvSpPr>
          <p:nvPr>
            <p:ph type="sldNum" sz="quarter" idx="12"/>
          </p:nvPr>
        </p:nvSpPr>
        <p:spPr>
          <a:ln/>
        </p:spPr>
        <p:txBody>
          <a:bodyPr/>
          <a:lstStyle>
            <a:lvl1pPr>
              <a:defRPr/>
            </a:lvl1pPr>
          </a:lstStyle>
          <a:p>
            <a:pPr>
              <a:defRPr/>
            </a:pPr>
            <a:fld id="{F7077B8C-1827-4177-993D-FB6DB6E9537F}" type="slidenum">
              <a:rPr lang="en-US"/>
              <a:pPr>
                <a:defRPr/>
              </a:pPr>
              <a:t>‹#›</a:t>
            </a:fld>
            <a:endParaRPr lang="en-US"/>
          </a:p>
        </p:txBody>
      </p:sp>
    </p:spTree>
    <p:extLst>
      <p:ext uri="{BB962C8B-B14F-4D97-AF65-F5344CB8AC3E}">
        <p14:creationId xmlns:p14="http://schemas.microsoft.com/office/powerpoint/2010/main" val="481781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p:cNvSpPr>
            <a:spLocks noGrp="1" noChangeArrowheads="1"/>
          </p:cNvSpPr>
          <p:nvPr>
            <p:ph type="dt" sz="half" idx="10"/>
          </p:nvPr>
        </p:nvSpPr>
        <p:spPr>
          <a:ln/>
        </p:spPr>
        <p:txBody>
          <a:bodyPr/>
          <a:lstStyle>
            <a:lvl1pPr>
              <a:defRPr/>
            </a:lvl1pPr>
          </a:lstStyle>
          <a:p>
            <a:pPr>
              <a:defRPr/>
            </a:pPr>
            <a:endParaRPr lang="en-US"/>
          </a:p>
        </p:txBody>
      </p:sp>
      <p:sp>
        <p:nvSpPr>
          <p:cNvPr id="3" name="Rectangle 15"/>
          <p:cNvSpPr>
            <a:spLocks noGrp="1" noChangeArrowheads="1"/>
          </p:cNvSpPr>
          <p:nvPr>
            <p:ph type="ftr" sz="quarter" idx="11"/>
          </p:nvPr>
        </p:nvSpPr>
        <p:spPr>
          <a:ln/>
        </p:spPr>
        <p:txBody>
          <a:bodyPr/>
          <a:lstStyle>
            <a:lvl1pPr>
              <a:defRPr/>
            </a:lvl1pPr>
          </a:lstStyle>
          <a:p>
            <a:pPr>
              <a:defRPr/>
            </a:pPr>
            <a:endParaRPr lang="en-US"/>
          </a:p>
        </p:txBody>
      </p:sp>
      <p:sp>
        <p:nvSpPr>
          <p:cNvPr id="4" name="Rectangle 16"/>
          <p:cNvSpPr>
            <a:spLocks noGrp="1" noChangeArrowheads="1"/>
          </p:cNvSpPr>
          <p:nvPr>
            <p:ph type="sldNum" sz="quarter" idx="12"/>
          </p:nvPr>
        </p:nvSpPr>
        <p:spPr>
          <a:ln/>
        </p:spPr>
        <p:txBody>
          <a:bodyPr/>
          <a:lstStyle>
            <a:lvl1pPr>
              <a:defRPr/>
            </a:lvl1pPr>
          </a:lstStyle>
          <a:p>
            <a:pPr>
              <a:defRPr/>
            </a:pPr>
            <a:fld id="{E072C96B-E3F1-41C2-AFDB-76A2DB15988D}" type="slidenum">
              <a:rPr lang="en-US"/>
              <a:pPr>
                <a:defRPr/>
              </a:pPr>
              <a:t>‹#›</a:t>
            </a:fld>
            <a:endParaRPr lang="en-US"/>
          </a:p>
        </p:txBody>
      </p:sp>
    </p:spTree>
    <p:extLst>
      <p:ext uri="{BB962C8B-B14F-4D97-AF65-F5344CB8AC3E}">
        <p14:creationId xmlns:p14="http://schemas.microsoft.com/office/powerpoint/2010/main" val="3593350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6DAFDB7F-BF18-4E00-91CD-54C200915BEE}" type="slidenum">
              <a:rPr lang="en-US"/>
              <a:pPr>
                <a:defRPr/>
              </a:pPr>
              <a:t>‹#›</a:t>
            </a:fld>
            <a:endParaRPr lang="en-US"/>
          </a:p>
        </p:txBody>
      </p:sp>
    </p:spTree>
    <p:extLst>
      <p:ext uri="{BB962C8B-B14F-4D97-AF65-F5344CB8AC3E}">
        <p14:creationId xmlns:p14="http://schemas.microsoft.com/office/powerpoint/2010/main" val="2865039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A72B6BBC-7CF2-4178-8313-903BD8BE1389}" type="slidenum">
              <a:rPr lang="en-US"/>
              <a:pPr>
                <a:defRPr/>
              </a:pPr>
              <a:t>‹#›</a:t>
            </a:fld>
            <a:endParaRPr lang="en-US"/>
          </a:p>
        </p:txBody>
      </p:sp>
    </p:spTree>
    <p:extLst>
      <p:ext uri="{BB962C8B-B14F-4D97-AF65-F5344CB8AC3E}">
        <p14:creationId xmlns:p14="http://schemas.microsoft.com/office/powerpoint/2010/main" val="3262833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18" descr="multimedia logo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8"/>
          <p:cNvSpPr>
            <a:spLocks noGrp="1" noChangeArrowheads="1"/>
          </p:cNvSpPr>
          <p:nvPr>
            <p:ph type="title"/>
          </p:nvPr>
        </p:nvSpPr>
        <p:spPr bwMode="auto">
          <a:xfrm>
            <a:off x="2057400" y="228600"/>
            <a:ext cx="655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9"/>
          <p:cNvSpPr>
            <a:spLocks noGrp="1" noChangeArrowheads="1"/>
          </p:cNvSpPr>
          <p:nvPr>
            <p:ph type="body" idx="1"/>
          </p:nvPr>
        </p:nvSpPr>
        <p:spPr bwMode="auto">
          <a:xfrm>
            <a:off x="2057400" y="1600200"/>
            <a:ext cx="6172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8" name="Rectangle 1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buClrTx/>
              <a:buSzTx/>
              <a:buFontTx/>
              <a:buNone/>
              <a:defRPr sz="1400">
                <a:solidFill>
                  <a:srgbClr val="79878B"/>
                </a:solidFill>
                <a:latin typeface="+mn-lt"/>
                <a:ea typeface="+mn-ea"/>
                <a:cs typeface="+mn-cs"/>
              </a:defRPr>
            </a:lvl1pPr>
          </a:lstStyle>
          <a:p>
            <a:pPr>
              <a:defRPr/>
            </a:pPr>
            <a:endParaRPr lang="en-US"/>
          </a:p>
        </p:txBody>
      </p:sp>
      <p:sp>
        <p:nvSpPr>
          <p:cNvPr id="1039" name="Rectangle 1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buClrTx/>
              <a:buSzTx/>
              <a:buFontTx/>
              <a:buNone/>
              <a:defRPr sz="1400">
                <a:solidFill>
                  <a:srgbClr val="79878B"/>
                </a:solidFill>
                <a:latin typeface="+mn-lt"/>
                <a:ea typeface="+mn-ea"/>
                <a:cs typeface="+mn-cs"/>
              </a:defRPr>
            </a:lvl1pPr>
          </a:lstStyle>
          <a:p>
            <a:pPr>
              <a:defRPr/>
            </a:pPr>
            <a:endParaRPr lang="en-US"/>
          </a:p>
        </p:txBody>
      </p:sp>
      <p:sp>
        <p:nvSpPr>
          <p:cNvPr id="1040" name="Rectangle 1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buClrTx/>
              <a:buSzTx/>
              <a:buFontTx/>
              <a:buNone/>
              <a:defRPr sz="1400">
                <a:solidFill>
                  <a:srgbClr val="79878B"/>
                </a:solidFill>
                <a:latin typeface="+mn-lt"/>
                <a:ea typeface="+mn-ea"/>
                <a:cs typeface="+mn-cs"/>
              </a:defRPr>
            </a:lvl1pPr>
          </a:lstStyle>
          <a:p>
            <a:pPr>
              <a:defRPr/>
            </a:pPr>
            <a:fld id="{445CC791-05EF-4CE3-8B0A-356B642A931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28" r:id="rId1"/>
    <p:sldLayoutId id="2147484517" r:id="rId2"/>
    <p:sldLayoutId id="2147484518" r:id="rId3"/>
    <p:sldLayoutId id="2147484519" r:id="rId4"/>
    <p:sldLayoutId id="2147484520" r:id="rId5"/>
    <p:sldLayoutId id="2147484521" r:id="rId6"/>
    <p:sldLayoutId id="2147484522" r:id="rId7"/>
    <p:sldLayoutId id="2147484523" r:id="rId8"/>
    <p:sldLayoutId id="2147484524" r:id="rId9"/>
    <p:sldLayoutId id="2147484525" r:id="rId10"/>
    <p:sldLayoutId id="2147484526" r:id="rId11"/>
    <p:sldLayoutId id="2147484527" r:id="rId12"/>
  </p:sldLayoutIdLst>
  <p:txStyles>
    <p:titleStyle>
      <a:lvl1pPr algn="l" rtl="0" eaLnBrk="0" fontAlgn="base" hangingPunct="0">
        <a:spcBef>
          <a:spcPct val="0"/>
        </a:spcBef>
        <a:spcAft>
          <a:spcPct val="0"/>
        </a:spcAft>
        <a:defRPr sz="2400">
          <a:solidFill>
            <a:srgbClr val="B3BEBF"/>
          </a:solidFill>
          <a:latin typeface="+mj-lt"/>
          <a:ea typeface="+mj-ea"/>
          <a:cs typeface="+mj-cs"/>
        </a:defRPr>
      </a:lvl1pPr>
      <a:lvl2pPr algn="l" rtl="0" eaLnBrk="0" fontAlgn="base" hangingPunct="0">
        <a:spcBef>
          <a:spcPct val="0"/>
        </a:spcBef>
        <a:spcAft>
          <a:spcPct val="0"/>
        </a:spcAft>
        <a:defRPr sz="2400">
          <a:solidFill>
            <a:srgbClr val="B3BEBF"/>
          </a:solidFill>
          <a:latin typeface="Arial" charset="0"/>
          <a:ea typeface="ＭＳ Ｐゴシック" pitchFamily="1" charset="-128"/>
        </a:defRPr>
      </a:lvl2pPr>
      <a:lvl3pPr algn="l" rtl="0" eaLnBrk="0" fontAlgn="base" hangingPunct="0">
        <a:spcBef>
          <a:spcPct val="0"/>
        </a:spcBef>
        <a:spcAft>
          <a:spcPct val="0"/>
        </a:spcAft>
        <a:defRPr sz="2400">
          <a:solidFill>
            <a:srgbClr val="B3BEBF"/>
          </a:solidFill>
          <a:latin typeface="Arial" charset="0"/>
          <a:ea typeface="ＭＳ Ｐゴシック" pitchFamily="1" charset="-128"/>
        </a:defRPr>
      </a:lvl3pPr>
      <a:lvl4pPr algn="l" rtl="0" eaLnBrk="0" fontAlgn="base" hangingPunct="0">
        <a:spcBef>
          <a:spcPct val="0"/>
        </a:spcBef>
        <a:spcAft>
          <a:spcPct val="0"/>
        </a:spcAft>
        <a:defRPr sz="2400">
          <a:solidFill>
            <a:srgbClr val="B3BEBF"/>
          </a:solidFill>
          <a:latin typeface="Arial" charset="0"/>
          <a:ea typeface="ＭＳ Ｐゴシック" pitchFamily="1" charset="-128"/>
        </a:defRPr>
      </a:lvl4pPr>
      <a:lvl5pPr algn="l" rtl="0" eaLnBrk="0" fontAlgn="base" hangingPunct="0">
        <a:spcBef>
          <a:spcPct val="0"/>
        </a:spcBef>
        <a:spcAft>
          <a:spcPct val="0"/>
        </a:spcAft>
        <a:defRPr sz="2400">
          <a:solidFill>
            <a:srgbClr val="B3BEBF"/>
          </a:solidFill>
          <a:latin typeface="Arial" charset="0"/>
          <a:ea typeface="ＭＳ Ｐゴシック" pitchFamily="1" charset="-128"/>
        </a:defRPr>
      </a:lvl5pPr>
      <a:lvl6pPr marL="457200" algn="l" rtl="0" fontAlgn="base">
        <a:spcBef>
          <a:spcPct val="0"/>
        </a:spcBef>
        <a:spcAft>
          <a:spcPct val="0"/>
        </a:spcAft>
        <a:defRPr sz="2400">
          <a:solidFill>
            <a:srgbClr val="B3BEBF"/>
          </a:solidFill>
          <a:latin typeface="Arial" charset="0"/>
          <a:ea typeface="ＭＳ Ｐゴシック" pitchFamily="1" charset="-128"/>
        </a:defRPr>
      </a:lvl6pPr>
      <a:lvl7pPr marL="914400" algn="l" rtl="0" fontAlgn="base">
        <a:spcBef>
          <a:spcPct val="0"/>
        </a:spcBef>
        <a:spcAft>
          <a:spcPct val="0"/>
        </a:spcAft>
        <a:defRPr sz="2400">
          <a:solidFill>
            <a:srgbClr val="B3BEBF"/>
          </a:solidFill>
          <a:latin typeface="Arial" charset="0"/>
          <a:ea typeface="ＭＳ Ｐゴシック" pitchFamily="1" charset="-128"/>
        </a:defRPr>
      </a:lvl7pPr>
      <a:lvl8pPr marL="1371600" algn="l" rtl="0" fontAlgn="base">
        <a:spcBef>
          <a:spcPct val="0"/>
        </a:spcBef>
        <a:spcAft>
          <a:spcPct val="0"/>
        </a:spcAft>
        <a:defRPr sz="2400">
          <a:solidFill>
            <a:srgbClr val="B3BEBF"/>
          </a:solidFill>
          <a:latin typeface="Arial" charset="0"/>
          <a:ea typeface="ＭＳ Ｐゴシック" pitchFamily="1" charset="-128"/>
        </a:defRPr>
      </a:lvl8pPr>
      <a:lvl9pPr marL="1828800" algn="l" rtl="0" fontAlgn="base">
        <a:spcBef>
          <a:spcPct val="0"/>
        </a:spcBef>
        <a:spcAft>
          <a:spcPct val="0"/>
        </a:spcAft>
        <a:defRPr sz="2400">
          <a:solidFill>
            <a:srgbClr val="B3BEBF"/>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cs typeface="+mn-cs"/>
        </a:defRPr>
      </a:lvl1pPr>
      <a:lvl2pPr marL="742950" indent="-28575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2pPr>
      <a:lvl3pPr marL="11430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3pPr>
      <a:lvl4pPr marL="16002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4pPr>
      <a:lvl5pPr marL="20574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5pPr>
      <a:lvl6pPr marL="25146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6pPr>
      <a:lvl7pPr marL="29718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7pPr>
      <a:lvl8pPr marL="34290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8pPr>
      <a:lvl9pPr marL="38862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Taylor+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 Box 5"/>
          <p:cNvSpPr txBox="1">
            <a:spLocks noChangeArrowheads="1"/>
          </p:cNvSpPr>
          <p:nvPr/>
        </p:nvSpPr>
        <p:spPr bwMode="auto">
          <a:xfrm>
            <a:off x="381000" y="5330825"/>
            <a:ext cx="8153400" cy="641350"/>
          </a:xfrm>
          <a:prstGeom prst="rect">
            <a:avLst/>
          </a:prstGeom>
          <a:noFill/>
          <a:ln w="9525">
            <a:noFill/>
            <a:miter lim="800000"/>
            <a:headEnd/>
            <a:tailEnd/>
          </a:ln>
          <a:effectLst/>
        </p:spPr>
        <p:txBody>
          <a:bodyPr>
            <a:spAutoFit/>
          </a:bodyPr>
          <a:lstStyle/>
          <a:p>
            <a:pPr algn="ctr" eaLnBrk="1" fontAlgn="auto" hangingPunct="1">
              <a:spcBef>
                <a:spcPct val="50000"/>
              </a:spcBef>
              <a:spcAft>
                <a:spcPts val="0"/>
              </a:spcAft>
              <a:buClrTx/>
              <a:buSzTx/>
              <a:buFontTx/>
              <a:buNone/>
              <a:defRPr/>
            </a:pPr>
            <a:r>
              <a:rPr lang="en-US" sz="3600">
                <a:effectDag name="">
                  <a:cont type="tree" name="">
                    <a:effect ref="fillLine"/>
                    <a:outerShdw dist="38100" dir="13500000" algn="br">
                      <a:srgbClr val="000000"/>
                    </a:outerShdw>
                  </a:cont>
                  <a:cont type="tree" name="">
                    <a:effect ref="fillLine"/>
                    <a:outerShdw dist="38100" dir="2700000" algn="tl">
                      <a:srgbClr val="000000"/>
                    </a:outerShdw>
                  </a:cont>
                  <a:effect ref="fillLine"/>
                </a:effectDag>
                <a:latin typeface="+mn-lt"/>
                <a:ea typeface="+mn-ea"/>
              </a:rPr>
              <a:t>Introductory Statistics</a:t>
            </a:r>
          </a:p>
        </p:txBody>
      </p:sp>
      <p:sp>
        <p:nvSpPr>
          <p:cNvPr id="3076" name="Text Box 7"/>
          <p:cNvSpPr txBox="1">
            <a:spLocks noChangeArrowheads="1"/>
          </p:cNvSpPr>
          <p:nvPr/>
        </p:nvSpPr>
        <p:spPr bwMode="auto">
          <a:xfrm>
            <a:off x="381000" y="5334000"/>
            <a:ext cx="8153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lgn="ctr" eaLnBrk="1" hangingPunct="1">
              <a:spcBef>
                <a:spcPct val="50000"/>
              </a:spcBef>
              <a:buClrTx/>
              <a:buSzTx/>
              <a:buFontTx/>
              <a:buNone/>
            </a:pPr>
            <a:r>
              <a:rPr lang="en-US" sz="3600">
                <a:solidFill>
                  <a:schemeClr val="bg1"/>
                </a:solidFill>
              </a:rPr>
              <a:t>Introductory Statistics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p:txBody>
          <a:bodyPr/>
          <a:lstStyle/>
          <a:p>
            <a:pPr eaLnBrk="1" hangingPunct="1"/>
            <a:r>
              <a:rPr lang="en-US" smtClean="0"/>
              <a:t>Steps to Hypothesis Testing – ANOVA</a:t>
            </a:r>
          </a:p>
        </p:txBody>
      </p:sp>
      <mc:AlternateContent xmlns:mc="http://schemas.openxmlformats.org/markup-compatibility/2006" xmlns:a14="http://schemas.microsoft.com/office/drawing/2010/main">
        <mc:Choice Requires="a14">
          <p:sp>
            <p:nvSpPr>
              <p:cNvPr id="10243" name="Rectangle 3"/>
              <p:cNvSpPr txBox="1">
                <a:spLocks noChangeArrowheads="1"/>
              </p:cNvSpPr>
              <p:nvPr/>
            </p:nvSpPr>
            <p:spPr bwMode="auto">
              <a:xfrm>
                <a:off x="0" y="1295400"/>
                <a:ext cx="8991600" cy="43434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609600" indent="-609600">
                  <a:defRPr sz="3200">
                    <a:solidFill>
                      <a:schemeClr val="tx1"/>
                    </a:solidFill>
                    <a:latin typeface="Arial" pitchFamily="34" charset="0"/>
                    <a:ea typeface="ＭＳ Ｐゴシック" pitchFamily="34" charset="-128"/>
                  </a:defRPr>
                </a:lvl1pPr>
                <a:lvl2pPr marL="914400" indent="-45720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buFont typeface="Arial" pitchFamily="34" charset="0"/>
                  <a:buAutoNum type="arabicPeriod"/>
                </a:pPr>
                <a:r>
                  <a:rPr lang="en-US" sz="2400" dirty="0" smtClean="0"/>
                  <a:t>State the null and alternative hypothesis</a:t>
                </a:r>
              </a:p>
              <a:p>
                <a:pPr>
                  <a:buNone/>
                  <a:defRPr/>
                </a:pPr>
                <a:r>
                  <a:rPr lang="en-US" sz="2400" dirty="0" smtClean="0">
                    <a:solidFill>
                      <a:prstClr val="black"/>
                    </a:solidFill>
                  </a:rPr>
                  <a:t> </a:t>
                </a:r>
                <a14:m>
                  <m:oMath xmlns:m="http://schemas.openxmlformats.org/officeDocument/2006/math">
                    <m:sSub>
                      <m:sSubPr>
                        <m:ctrlPr>
                          <a:rPr lang="en-US" sz="2400" i="1">
                            <a:solidFill>
                              <a:prstClr val="black"/>
                            </a:solidFill>
                            <a:latin typeface="Cambria Math"/>
                          </a:rPr>
                        </m:ctrlPr>
                      </m:sSubPr>
                      <m:e>
                        <m:r>
                          <a:rPr lang="en-US" sz="2400" i="1">
                            <a:solidFill>
                              <a:prstClr val="black"/>
                            </a:solidFill>
                            <a:latin typeface="Cambria Math"/>
                          </a:rPr>
                          <m:t>𝐻</m:t>
                        </m:r>
                      </m:e>
                      <m:sub>
                        <m:r>
                          <a:rPr lang="en-US" sz="2400" i="1">
                            <a:solidFill>
                              <a:prstClr val="black"/>
                            </a:solidFill>
                            <a:latin typeface="Cambria Math"/>
                          </a:rPr>
                          <m:t>𝑜</m:t>
                        </m:r>
                      </m:sub>
                    </m:sSub>
                    <m:r>
                      <a:rPr lang="en-US" sz="2400" i="1">
                        <a:solidFill>
                          <a:prstClr val="black"/>
                        </a:solidFill>
                        <a:latin typeface="Cambria Math"/>
                      </a:rPr>
                      <m:t>:</m:t>
                    </m:r>
                    <m:r>
                      <a:rPr lang="en-US" sz="2400" b="0" i="1" smtClean="0">
                        <a:solidFill>
                          <a:prstClr val="black"/>
                        </a:solidFill>
                        <a:latin typeface="Cambria Math"/>
                      </a:rPr>
                      <m:t>𝐴𝑙𝑙</m:t>
                    </m:r>
                    <m:r>
                      <a:rPr lang="en-US" sz="2400" b="0" i="1" smtClean="0">
                        <a:solidFill>
                          <a:prstClr val="black"/>
                        </a:solidFill>
                        <a:latin typeface="Cambria Math"/>
                      </a:rPr>
                      <m:t> </m:t>
                    </m:r>
                    <m:r>
                      <a:rPr lang="en-US" sz="2400" b="0" i="1" smtClean="0">
                        <a:solidFill>
                          <a:prstClr val="black"/>
                        </a:solidFill>
                        <a:latin typeface="Cambria Math"/>
                      </a:rPr>
                      <m:t>𝑜𝑓</m:t>
                    </m:r>
                    <m:r>
                      <a:rPr lang="en-US" sz="2400" b="0" i="1" smtClean="0">
                        <a:solidFill>
                          <a:prstClr val="black"/>
                        </a:solidFill>
                        <a:latin typeface="Cambria Math"/>
                      </a:rPr>
                      <m:t> </m:t>
                    </m:r>
                    <m:r>
                      <a:rPr lang="en-US" sz="2400" b="0" i="1" smtClean="0">
                        <a:solidFill>
                          <a:prstClr val="black"/>
                        </a:solidFill>
                        <a:latin typeface="Cambria Math"/>
                      </a:rPr>
                      <m:t>𝑡h𝑒</m:t>
                    </m:r>
                    <m:r>
                      <a:rPr lang="en-US" sz="2400" b="0" i="1" smtClean="0">
                        <a:solidFill>
                          <a:prstClr val="black"/>
                        </a:solidFill>
                        <a:latin typeface="Cambria Math"/>
                      </a:rPr>
                      <m:t> </m:t>
                    </m:r>
                    <m:r>
                      <a:rPr lang="en-US" sz="2400" b="0" i="1" smtClean="0">
                        <a:solidFill>
                          <a:prstClr val="black"/>
                        </a:solidFill>
                        <a:latin typeface="Cambria Math"/>
                      </a:rPr>
                      <m:t>𝑚𝑒𝑎𝑛𝑠</m:t>
                    </m:r>
                    <m:r>
                      <a:rPr lang="en-US" sz="2400" b="0" i="1" smtClean="0">
                        <a:solidFill>
                          <a:prstClr val="black"/>
                        </a:solidFill>
                        <a:latin typeface="Cambria Math"/>
                      </a:rPr>
                      <m:t> </m:t>
                    </m:r>
                    <m:r>
                      <a:rPr lang="en-US" sz="2400" b="0" i="1" smtClean="0">
                        <a:solidFill>
                          <a:prstClr val="black"/>
                        </a:solidFill>
                        <a:latin typeface="Cambria Math"/>
                      </a:rPr>
                      <m:t>𝑎𝑟𝑒</m:t>
                    </m:r>
                    <m:r>
                      <a:rPr lang="en-US" sz="2400" b="0" i="1" smtClean="0">
                        <a:solidFill>
                          <a:prstClr val="black"/>
                        </a:solidFill>
                        <a:latin typeface="Cambria Math"/>
                      </a:rPr>
                      <m:t> </m:t>
                    </m:r>
                    <m:r>
                      <a:rPr lang="en-US" sz="2400" b="0" i="1" smtClean="0">
                        <a:solidFill>
                          <a:prstClr val="black"/>
                        </a:solidFill>
                        <a:latin typeface="Cambria Math"/>
                      </a:rPr>
                      <m:t>𝑒𝑞𝑢𝑎𝑙</m:t>
                    </m:r>
                  </m:oMath>
                </a14:m>
                <a:endParaRPr lang="en-US" sz="2400" dirty="0">
                  <a:solidFill>
                    <a:prstClr val="black"/>
                  </a:solidFill>
                </a:endParaRPr>
              </a:p>
              <a:p>
                <a:pPr>
                  <a:buNone/>
                  <a:defRPr/>
                </a:pPr>
                <a:r>
                  <a:rPr lang="en-US" sz="2400" dirty="0" smtClean="0">
                    <a:solidFill>
                      <a:prstClr val="black"/>
                    </a:solidFill>
                  </a:rPr>
                  <a:t> </a:t>
                </a:r>
                <a14:m>
                  <m:oMath xmlns:m="http://schemas.openxmlformats.org/officeDocument/2006/math">
                    <m:sSub>
                      <m:sSubPr>
                        <m:ctrlPr>
                          <a:rPr lang="en-US" sz="2400" i="1">
                            <a:solidFill>
                              <a:prstClr val="black"/>
                            </a:solidFill>
                            <a:latin typeface="Cambria Math"/>
                          </a:rPr>
                        </m:ctrlPr>
                      </m:sSubPr>
                      <m:e>
                        <m:r>
                          <a:rPr lang="en-US" sz="2400" i="1">
                            <a:solidFill>
                              <a:prstClr val="black"/>
                            </a:solidFill>
                            <a:latin typeface="Cambria Math"/>
                          </a:rPr>
                          <m:t>𝐻</m:t>
                        </m:r>
                      </m:e>
                      <m:sub>
                        <m:r>
                          <a:rPr lang="en-US" sz="2400" i="1">
                            <a:solidFill>
                              <a:prstClr val="black"/>
                            </a:solidFill>
                            <a:latin typeface="Cambria Math"/>
                          </a:rPr>
                          <m:t>𝑎</m:t>
                        </m:r>
                      </m:sub>
                    </m:sSub>
                    <m:r>
                      <a:rPr lang="en-US" sz="2400" i="1">
                        <a:solidFill>
                          <a:prstClr val="black"/>
                        </a:solidFill>
                        <a:latin typeface="Cambria Math"/>
                      </a:rPr>
                      <m:t>:</m:t>
                    </m:r>
                    <m:r>
                      <a:rPr lang="en-US" sz="2400" b="0" i="1" smtClean="0">
                        <a:solidFill>
                          <a:prstClr val="black"/>
                        </a:solidFill>
                        <a:latin typeface="Cambria Math"/>
                      </a:rPr>
                      <m:t>𝑂𝑛𝑒</m:t>
                    </m:r>
                    <m:r>
                      <a:rPr lang="en-US" sz="2400" b="0" i="1" smtClean="0">
                        <a:solidFill>
                          <a:prstClr val="black"/>
                        </a:solidFill>
                        <a:latin typeface="Cambria Math"/>
                      </a:rPr>
                      <m:t> </m:t>
                    </m:r>
                    <m:r>
                      <a:rPr lang="en-US" sz="2400" b="0" i="1" smtClean="0">
                        <a:solidFill>
                          <a:prstClr val="black"/>
                        </a:solidFill>
                        <a:latin typeface="Cambria Math"/>
                      </a:rPr>
                      <m:t>𝑜𝑟</m:t>
                    </m:r>
                    <m:r>
                      <a:rPr lang="en-US" sz="2400" b="0" i="1" smtClean="0">
                        <a:solidFill>
                          <a:prstClr val="black"/>
                        </a:solidFill>
                        <a:latin typeface="Cambria Math"/>
                      </a:rPr>
                      <m:t> </m:t>
                    </m:r>
                    <m:r>
                      <a:rPr lang="en-US" sz="2400" b="0" i="1" smtClean="0">
                        <a:solidFill>
                          <a:prstClr val="black"/>
                        </a:solidFill>
                        <a:latin typeface="Cambria Math"/>
                      </a:rPr>
                      <m:t>𝑚𝑜𝑟𝑒</m:t>
                    </m:r>
                    <m:r>
                      <a:rPr lang="en-US" sz="2400" b="0" i="1" smtClean="0">
                        <a:solidFill>
                          <a:prstClr val="black"/>
                        </a:solidFill>
                        <a:latin typeface="Cambria Math"/>
                      </a:rPr>
                      <m:t> </m:t>
                    </m:r>
                    <m:r>
                      <a:rPr lang="en-US" sz="2400" b="0" i="1" smtClean="0">
                        <a:solidFill>
                          <a:prstClr val="black"/>
                        </a:solidFill>
                        <a:latin typeface="Cambria Math"/>
                      </a:rPr>
                      <m:t>𝑜𝑓</m:t>
                    </m:r>
                    <m:r>
                      <a:rPr lang="en-US" sz="2400" b="0" i="1" smtClean="0">
                        <a:solidFill>
                          <a:prstClr val="black"/>
                        </a:solidFill>
                        <a:latin typeface="Cambria Math"/>
                      </a:rPr>
                      <m:t> </m:t>
                    </m:r>
                    <m:r>
                      <a:rPr lang="en-US" sz="2400" b="0" i="1" smtClean="0">
                        <a:solidFill>
                          <a:prstClr val="black"/>
                        </a:solidFill>
                        <a:latin typeface="Cambria Math"/>
                      </a:rPr>
                      <m:t>𝑡h𝑒</m:t>
                    </m:r>
                    <m:r>
                      <a:rPr lang="en-US" sz="2400" b="0" i="1" smtClean="0">
                        <a:solidFill>
                          <a:prstClr val="black"/>
                        </a:solidFill>
                        <a:latin typeface="Cambria Math"/>
                      </a:rPr>
                      <m:t> </m:t>
                    </m:r>
                    <m:r>
                      <a:rPr lang="en-US" sz="2400" b="0" i="1" smtClean="0">
                        <a:solidFill>
                          <a:prstClr val="black"/>
                        </a:solidFill>
                        <a:latin typeface="Cambria Math"/>
                      </a:rPr>
                      <m:t>𝑚𝑒𝑎𝑛𝑠</m:t>
                    </m:r>
                    <m:r>
                      <a:rPr lang="en-US" sz="2400" b="0" i="1" smtClean="0">
                        <a:solidFill>
                          <a:prstClr val="black"/>
                        </a:solidFill>
                        <a:latin typeface="Cambria Math"/>
                      </a:rPr>
                      <m:t> </m:t>
                    </m:r>
                    <m:r>
                      <a:rPr lang="en-US" sz="2400" b="0" i="1" smtClean="0">
                        <a:solidFill>
                          <a:prstClr val="black"/>
                        </a:solidFill>
                        <a:latin typeface="Cambria Math"/>
                      </a:rPr>
                      <m:t>𝑑𝑖𝑓𝑓𝑒𝑟𝑠</m:t>
                    </m:r>
                    <m:r>
                      <a:rPr lang="en-US" sz="2400" b="0" i="1" smtClean="0">
                        <a:solidFill>
                          <a:prstClr val="black"/>
                        </a:solidFill>
                        <a:latin typeface="Cambria Math"/>
                      </a:rPr>
                      <m:t> </m:t>
                    </m:r>
                    <m:r>
                      <a:rPr lang="en-US" sz="2400" b="0" i="1" smtClean="0">
                        <a:solidFill>
                          <a:prstClr val="black"/>
                        </a:solidFill>
                        <a:latin typeface="Cambria Math"/>
                      </a:rPr>
                      <m:t>𝑡h𝑎𝑛</m:t>
                    </m:r>
                    <m:r>
                      <a:rPr lang="en-US" sz="2400" b="0" i="1" smtClean="0">
                        <a:solidFill>
                          <a:prstClr val="black"/>
                        </a:solidFill>
                        <a:latin typeface="Cambria Math"/>
                      </a:rPr>
                      <m:t> </m:t>
                    </m:r>
                    <m:r>
                      <a:rPr lang="en-US" sz="2400" b="0" i="1" smtClean="0">
                        <a:solidFill>
                          <a:prstClr val="black"/>
                        </a:solidFill>
                        <a:latin typeface="Cambria Math"/>
                      </a:rPr>
                      <m:t>𝑡h𝑒</m:t>
                    </m:r>
                    <m:r>
                      <a:rPr lang="en-US" sz="2400" b="0" i="1" smtClean="0">
                        <a:solidFill>
                          <a:prstClr val="black"/>
                        </a:solidFill>
                        <a:latin typeface="Cambria Math"/>
                      </a:rPr>
                      <m:t> </m:t>
                    </m:r>
                    <m:r>
                      <a:rPr lang="en-US" sz="2400" b="0" i="1" smtClean="0">
                        <a:solidFill>
                          <a:prstClr val="black"/>
                        </a:solidFill>
                        <a:latin typeface="Cambria Math"/>
                      </a:rPr>
                      <m:t>𝑜𝑡h𝑒𝑟𝑠</m:t>
                    </m:r>
                  </m:oMath>
                </a14:m>
                <a:endParaRPr lang="en-US" sz="2400" dirty="0"/>
              </a:p>
              <a:p>
                <a:pPr>
                  <a:buFontTx/>
                  <a:buNone/>
                </a:pPr>
                <a:r>
                  <a:rPr lang="en-US" sz="2400" i="1" dirty="0"/>
                  <a:t>Do Steps </a:t>
                </a:r>
                <a:r>
                  <a:rPr lang="en-US" sz="2400" i="1" dirty="0" smtClean="0"/>
                  <a:t>2-4 using software:</a:t>
                </a:r>
                <a:endParaRPr lang="en-US" sz="2400" dirty="0"/>
              </a:p>
              <a:p>
                <a:pPr>
                  <a:buFont typeface="Arial" pitchFamily="34" charset="0"/>
                  <a:buAutoNum type="arabicPeriod" startAt="2"/>
                </a:pPr>
                <a:r>
                  <a:rPr lang="en-US" sz="2400" dirty="0"/>
                  <a:t>Compute Test Statistic </a:t>
                </a:r>
                <a:r>
                  <a:rPr lang="en-US" sz="2400" b="1" dirty="0"/>
                  <a:t>F = </a:t>
                </a:r>
                <a:r>
                  <a:rPr lang="en-US" sz="2400" b="1" dirty="0" smtClean="0"/>
                  <a:t>MSG </a:t>
                </a:r>
                <a:r>
                  <a:rPr lang="en-US" sz="2400" b="1" dirty="0"/>
                  <a:t>/ </a:t>
                </a:r>
                <a:r>
                  <a:rPr lang="en-US" sz="2400" b="1" dirty="0" smtClean="0"/>
                  <a:t>MSE</a:t>
                </a:r>
              </a:p>
              <a:p>
                <a:pPr>
                  <a:buFont typeface="Arial" pitchFamily="34" charset="0"/>
                  <a:buAutoNum type="arabicPeriod" startAt="2"/>
                </a:pPr>
                <a:r>
                  <a:rPr lang="en-US" sz="2400" dirty="0" smtClean="0"/>
                  <a:t>Determine the Degrees of Freedom (two numbers)</a:t>
                </a:r>
                <a:endParaRPr lang="en-US" sz="2400" dirty="0"/>
              </a:p>
              <a:p>
                <a:pPr>
                  <a:buFont typeface="Arial" pitchFamily="34" charset="0"/>
                  <a:buAutoNum type="arabicPeriod" startAt="2"/>
                </a:pPr>
                <a:r>
                  <a:rPr lang="en-US" sz="2400" dirty="0"/>
                  <a:t>Compute </a:t>
                </a:r>
                <a:r>
                  <a:rPr lang="en-US" sz="2400" dirty="0" smtClean="0"/>
                  <a:t>P-Value </a:t>
                </a:r>
              </a:p>
              <a:p>
                <a:pPr>
                  <a:buFont typeface="Arial" pitchFamily="34" charset="0"/>
                  <a:buAutoNum type="arabicPeriod" startAt="2"/>
                </a:pPr>
                <a:r>
                  <a:rPr lang="en-US" sz="2400" dirty="0" smtClean="0"/>
                  <a:t>Decision </a:t>
                </a:r>
                <a:r>
                  <a:rPr lang="en-US" sz="2400" dirty="0"/>
                  <a:t>Rule - Reject the Null Hypothesis if the P-value is less than the level of significance (</a:t>
                </a:r>
                <a:r>
                  <a:rPr lang="el-GR" sz="2400" dirty="0"/>
                  <a:t>α</a:t>
                </a:r>
                <a:r>
                  <a:rPr lang="en-US" sz="2400" dirty="0"/>
                  <a:t>), if not then don’t reject.</a:t>
                </a:r>
              </a:p>
              <a:p>
                <a:pPr>
                  <a:buFont typeface="Arial" pitchFamily="34" charset="0"/>
                  <a:buAutoNum type="arabicPeriod" startAt="2"/>
                </a:pPr>
                <a:r>
                  <a:rPr lang="en-US" sz="2400" dirty="0"/>
                  <a:t>State the conclusion</a:t>
                </a:r>
              </a:p>
              <a:p>
                <a:pPr lvl="1">
                  <a:buFont typeface="Arial" pitchFamily="34" charset="0"/>
                  <a:buAutoNum type="alphaLcParenR"/>
                </a:pPr>
                <a:r>
                  <a:rPr lang="en-US" sz="1600" dirty="0"/>
                  <a:t>If Reject H</a:t>
                </a:r>
                <a:r>
                  <a:rPr lang="en-US" sz="1600" baseline="-25000" dirty="0"/>
                  <a:t>o</a:t>
                </a:r>
                <a:r>
                  <a:rPr lang="en-US" sz="1600" dirty="0"/>
                  <a:t> – We have sufficient evidence to say that “state H</a:t>
                </a:r>
                <a:r>
                  <a:rPr lang="en-US" sz="1600" baseline="-25000" dirty="0"/>
                  <a:t>a</a:t>
                </a:r>
                <a:r>
                  <a:rPr lang="en-US" sz="1600" dirty="0"/>
                  <a:t> in </a:t>
                </a:r>
                <a:r>
                  <a:rPr lang="en-US" sz="1600" dirty="0" smtClean="0"/>
                  <a:t>Plain English</a:t>
                </a:r>
                <a:r>
                  <a:rPr lang="en-US" sz="1600" dirty="0"/>
                  <a:t>”</a:t>
                </a:r>
              </a:p>
              <a:p>
                <a:pPr lvl="1">
                  <a:buFont typeface="Arial" pitchFamily="34" charset="0"/>
                  <a:buAutoNum type="alphaLcParenR"/>
                </a:pPr>
                <a:r>
                  <a:rPr lang="en-US" sz="1600" dirty="0"/>
                  <a:t>If Don’t Reject H</a:t>
                </a:r>
                <a:r>
                  <a:rPr lang="en-US" sz="1600" baseline="-25000" dirty="0"/>
                  <a:t>o</a:t>
                </a:r>
                <a:r>
                  <a:rPr lang="en-US" sz="1600" dirty="0"/>
                  <a:t> - We have insufficient evidence to say that “state H</a:t>
                </a:r>
                <a:r>
                  <a:rPr lang="en-US" sz="1600" baseline="-25000" dirty="0"/>
                  <a:t>a</a:t>
                </a:r>
                <a:r>
                  <a:rPr lang="en-US" sz="1600" dirty="0"/>
                  <a:t> in </a:t>
                </a:r>
                <a:r>
                  <a:rPr lang="en-US" sz="1600" dirty="0" smtClean="0"/>
                  <a:t>Plain English</a:t>
                </a:r>
                <a:r>
                  <a:rPr lang="en-US" sz="1600" dirty="0"/>
                  <a:t>”</a:t>
                </a:r>
                <a:endParaRPr lang="en-US" sz="2400" dirty="0"/>
              </a:p>
            </p:txBody>
          </p:sp>
        </mc:Choice>
        <mc:Fallback xmlns="">
          <p:sp>
            <p:nvSpPr>
              <p:cNvPr id="10243" name="Rectangle 3"/>
              <p:cNvSpPr txBox="1">
                <a:spLocks noRot="1" noChangeAspect="1" noMove="1" noResize="1" noEditPoints="1" noAdjustHandles="1" noChangeArrowheads="1" noChangeShapeType="1" noTextEdit="1"/>
              </p:cNvSpPr>
              <p:nvPr/>
            </p:nvSpPr>
            <p:spPr bwMode="auto">
              <a:xfrm>
                <a:off x="0" y="1295400"/>
                <a:ext cx="8991600" cy="4343400"/>
              </a:xfrm>
              <a:prstGeom prst="rect">
                <a:avLst/>
              </a:prstGeom>
              <a:blipFill rotWithShape="1">
                <a:blip r:embed="rId3"/>
                <a:stretch>
                  <a:fillRect l="-1017" t="-983" b="-15028"/>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p:txBody>
          <a:bodyPr/>
          <a:lstStyle/>
          <a:p>
            <a:pPr marL="342900" indent="-342900">
              <a:spcBef>
                <a:spcPct val="20000"/>
              </a:spcBef>
            </a:pPr>
            <a:r>
              <a:rPr lang="en-US" smtClean="0"/>
              <a:t>Hypothesis Testing – ANOVA (Example)</a:t>
            </a:r>
          </a:p>
        </p:txBody>
      </p:sp>
      <mc:AlternateContent xmlns:mc="http://schemas.openxmlformats.org/markup-compatibility/2006" xmlns:a14="http://schemas.microsoft.com/office/drawing/2010/main">
        <mc:Choice Requires="a14">
          <p:sp>
            <p:nvSpPr>
              <p:cNvPr id="11267" name="Rectangle 3"/>
              <p:cNvSpPr txBox="1">
                <a:spLocks noChangeArrowheads="1"/>
              </p:cNvSpPr>
              <p:nvPr/>
            </p:nvSpPr>
            <p:spPr bwMode="auto">
              <a:xfrm>
                <a:off x="48208" y="1219200"/>
                <a:ext cx="8991600" cy="5410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a:defRPr sz="3200">
                    <a:solidFill>
                      <a:schemeClr val="tx1"/>
                    </a:solidFill>
                    <a:latin typeface="Arial" pitchFamily="34" charset="0"/>
                    <a:ea typeface="ＭＳ Ｐゴシック" pitchFamily="34" charset="-128"/>
                  </a:defRPr>
                </a:lvl1pPr>
                <a:lvl2pPr marL="342900" indent="-34290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buNone/>
                </a:pPr>
                <a:r>
                  <a:rPr lang="en-US" sz="1400" dirty="0" smtClean="0"/>
                  <a:t>Robert Emmons and Michael McCullough investigated the effects of gratitude on people's perception of life as a whole. In a study of </a:t>
                </a:r>
                <a:r>
                  <a:rPr lang="en-US" sz="1400" i="1" dirty="0"/>
                  <a:t>n</a:t>
                </a:r>
                <a:r>
                  <a:rPr lang="en-US" sz="1400" dirty="0"/>
                  <a:t>=192</a:t>
                </a:r>
                <a:r>
                  <a:rPr lang="en-US" sz="1400" dirty="0" smtClean="0"/>
                  <a:t> undergraduates, the people were randomly assigned to one of three groups. </a:t>
                </a:r>
              </a:p>
              <a:p>
                <a:r>
                  <a:rPr lang="en-US" sz="1400" dirty="0" smtClean="0"/>
                  <a:t>Group 1 (Gratitude): The participants in this group were asked to record five things each week for which they were grateful or thankful. </a:t>
                </a:r>
              </a:p>
              <a:p>
                <a:r>
                  <a:rPr lang="en-US" sz="1400" dirty="0" smtClean="0"/>
                  <a:t>Group 2 (Hassles): The volunteers in this group recorded five irritants that had occurred to them in the previous week. </a:t>
                </a:r>
              </a:p>
              <a:p>
                <a:r>
                  <a:rPr lang="en-US" sz="1400" dirty="0" smtClean="0"/>
                  <a:t>Group 3 (Events): The people in the events group recorded five things that occurred in the past week that had an impact on them. </a:t>
                </a:r>
              </a:p>
              <a:p>
                <a:pPr>
                  <a:buNone/>
                </a:pPr>
                <a:r>
                  <a:rPr lang="en-US" sz="1400" dirty="0" smtClean="0"/>
                  <a:t>In addition to the weekly record of the five things, they recorded their level of satisfaction with life in general. (Higher values are more favorable.) Reports were collected for nine weeks, and the overall level of satisfaction with life as a whole was recorded for each individual. The researchers wanted to determine if there was a difference in the perception of life as a whole between the subjects assigned to each of the three groups. Stated differently, they wanted to determine if expressing gratitude affects a person's view of life in general. They used a </a:t>
                </a:r>
                <a:r>
                  <a:rPr lang="en-US" sz="1400" dirty="0"/>
                  <a:t>level of significance of </a:t>
                </a:r>
                <a:r>
                  <a:rPr lang="el-GR" sz="1400" dirty="0"/>
                  <a:t>α</a:t>
                </a:r>
                <a:r>
                  <a:rPr lang="en-US" sz="1400" dirty="0"/>
                  <a:t> = </a:t>
                </a:r>
                <a:r>
                  <a:rPr lang="en-US" sz="1400" dirty="0" smtClean="0"/>
                  <a:t>0.05.</a:t>
                </a:r>
                <a:endParaRPr lang="en-US" sz="1400" dirty="0"/>
              </a:p>
              <a:p>
                <a:pPr eaLnBrk="1" hangingPunct="1">
                  <a:spcBef>
                    <a:spcPct val="0"/>
                  </a:spcBef>
                  <a:buClrTx/>
                  <a:buSzTx/>
                  <a:buFontTx/>
                  <a:buNone/>
                </a:pPr>
                <a:endParaRPr lang="en-US" sz="1400" dirty="0"/>
              </a:p>
              <a:p>
                <a:pPr lvl="1" eaLnBrk="1" hangingPunct="1">
                  <a:spcBef>
                    <a:spcPct val="0"/>
                  </a:spcBef>
                  <a:buClrTx/>
                  <a:buSzTx/>
                  <a:buFontTx/>
                  <a:buAutoNum type="arabicParenR"/>
                </a:pPr>
                <a:r>
                  <a:rPr lang="en-US" sz="1600" dirty="0"/>
                  <a:t>H</a:t>
                </a:r>
                <a:r>
                  <a:rPr lang="en-US" sz="1600" baseline="-25000" dirty="0"/>
                  <a:t>o</a:t>
                </a:r>
                <a:r>
                  <a:rPr lang="en-US" sz="1600" dirty="0"/>
                  <a:t>: </a:t>
                </a:r>
                <a14:m>
                  <m:oMath xmlns:m="http://schemas.openxmlformats.org/officeDocument/2006/math">
                    <m:r>
                      <a:rPr lang="en-US" sz="1600" i="1">
                        <a:solidFill>
                          <a:prstClr val="black"/>
                        </a:solidFill>
                        <a:latin typeface="Cambria Math"/>
                      </a:rPr>
                      <m:t>𝐴𝑙𝑙</m:t>
                    </m:r>
                    <m:r>
                      <a:rPr lang="en-US" sz="1600" i="1">
                        <a:solidFill>
                          <a:prstClr val="black"/>
                        </a:solidFill>
                        <a:latin typeface="Cambria Math"/>
                      </a:rPr>
                      <m:t> </m:t>
                    </m:r>
                    <m:r>
                      <a:rPr lang="en-US" sz="1600" i="1">
                        <a:solidFill>
                          <a:prstClr val="black"/>
                        </a:solidFill>
                        <a:latin typeface="Cambria Math"/>
                      </a:rPr>
                      <m:t>𝑜𝑓</m:t>
                    </m:r>
                    <m:r>
                      <a:rPr lang="en-US" sz="1600" i="1">
                        <a:solidFill>
                          <a:prstClr val="black"/>
                        </a:solidFill>
                        <a:latin typeface="Cambria Math"/>
                      </a:rPr>
                      <m:t> </m:t>
                    </m:r>
                    <m:r>
                      <a:rPr lang="en-US" sz="1600" i="1">
                        <a:solidFill>
                          <a:prstClr val="black"/>
                        </a:solidFill>
                        <a:latin typeface="Cambria Math"/>
                      </a:rPr>
                      <m:t>𝑡h𝑒</m:t>
                    </m:r>
                    <m:r>
                      <a:rPr lang="en-US" sz="1600" i="1">
                        <a:solidFill>
                          <a:prstClr val="black"/>
                        </a:solidFill>
                        <a:latin typeface="Cambria Math"/>
                      </a:rPr>
                      <m:t> </m:t>
                    </m:r>
                    <m:r>
                      <a:rPr lang="en-US" sz="1600" i="1">
                        <a:solidFill>
                          <a:prstClr val="black"/>
                        </a:solidFill>
                        <a:latin typeface="Cambria Math"/>
                      </a:rPr>
                      <m:t>𝑚𝑒𝑎𝑛𝑠</m:t>
                    </m:r>
                    <m:r>
                      <a:rPr lang="en-US" sz="1600" i="1">
                        <a:solidFill>
                          <a:prstClr val="black"/>
                        </a:solidFill>
                        <a:latin typeface="Cambria Math"/>
                      </a:rPr>
                      <m:t> </m:t>
                    </m:r>
                    <m:r>
                      <a:rPr lang="en-US" sz="1600" i="1">
                        <a:solidFill>
                          <a:prstClr val="black"/>
                        </a:solidFill>
                        <a:latin typeface="Cambria Math"/>
                      </a:rPr>
                      <m:t>𝑎𝑟𝑒</m:t>
                    </m:r>
                    <m:r>
                      <a:rPr lang="en-US" sz="1600" i="1">
                        <a:solidFill>
                          <a:prstClr val="black"/>
                        </a:solidFill>
                        <a:latin typeface="Cambria Math"/>
                      </a:rPr>
                      <m:t> </m:t>
                    </m:r>
                    <m:r>
                      <a:rPr lang="en-US" sz="1600" i="1">
                        <a:solidFill>
                          <a:prstClr val="black"/>
                        </a:solidFill>
                        <a:latin typeface="Cambria Math"/>
                      </a:rPr>
                      <m:t>𝑒𝑞𝑢𝑎𝑙</m:t>
                    </m:r>
                    <m:r>
                      <a:rPr lang="en-US" sz="1600" b="0" i="0" smtClean="0">
                        <a:solidFill>
                          <a:prstClr val="black"/>
                        </a:solidFill>
                        <a:latin typeface="Cambria Math"/>
                      </a:rPr>
                      <m:t> </m:t>
                    </m:r>
                  </m:oMath>
                </a14:m>
                <a:r>
                  <a:rPr lang="en-US" sz="1600" dirty="0"/>
                  <a:t>H</a:t>
                </a:r>
                <a:r>
                  <a:rPr lang="en-US" sz="1600" baseline="-25000" dirty="0"/>
                  <a:t>a</a:t>
                </a:r>
                <a:r>
                  <a:rPr lang="en-US" sz="1600" dirty="0"/>
                  <a:t>: </a:t>
                </a:r>
                <a14:m>
                  <m:oMath xmlns:m="http://schemas.openxmlformats.org/officeDocument/2006/math">
                    <m:r>
                      <a:rPr lang="en-US" sz="1600" i="1">
                        <a:solidFill>
                          <a:prstClr val="black"/>
                        </a:solidFill>
                        <a:latin typeface="Cambria Math"/>
                      </a:rPr>
                      <m:t>𝑂𝑛𝑒</m:t>
                    </m:r>
                    <m:r>
                      <a:rPr lang="en-US" sz="1600" i="1">
                        <a:solidFill>
                          <a:prstClr val="black"/>
                        </a:solidFill>
                        <a:latin typeface="Cambria Math"/>
                      </a:rPr>
                      <m:t> </m:t>
                    </m:r>
                    <m:r>
                      <a:rPr lang="en-US" sz="1600" i="1">
                        <a:solidFill>
                          <a:prstClr val="black"/>
                        </a:solidFill>
                        <a:latin typeface="Cambria Math"/>
                      </a:rPr>
                      <m:t>𝑜𝑟</m:t>
                    </m:r>
                    <m:r>
                      <a:rPr lang="en-US" sz="1600" i="1">
                        <a:solidFill>
                          <a:prstClr val="black"/>
                        </a:solidFill>
                        <a:latin typeface="Cambria Math"/>
                      </a:rPr>
                      <m:t> </m:t>
                    </m:r>
                    <m:r>
                      <a:rPr lang="en-US" sz="1600" i="1">
                        <a:solidFill>
                          <a:prstClr val="black"/>
                        </a:solidFill>
                        <a:latin typeface="Cambria Math"/>
                      </a:rPr>
                      <m:t>𝑚𝑜𝑟𝑒</m:t>
                    </m:r>
                    <m:r>
                      <a:rPr lang="en-US" sz="1600" i="1">
                        <a:solidFill>
                          <a:prstClr val="black"/>
                        </a:solidFill>
                        <a:latin typeface="Cambria Math"/>
                      </a:rPr>
                      <m:t> </m:t>
                    </m:r>
                    <m:r>
                      <a:rPr lang="en-US" sz="1600" i="1">
                        <a:solidFill>
                          <a:prstClr val="black"/>
                        </a:solidFill>
                        <a:latin typeface="Cambria Math"/>
                      </a:rPr>
                      <m:t>𝑜𝑓</m:t>
                    </m:r>
                    <m:r>
                      <a:rPr lang="en-US" sz="1600" i="1">
                        <a:solidFill>
                          <a:prstClr val="black"/>
                        </a:solidFill>
                        <a:latin typeface="Cambria Math"/>
                      </a:rPr>
                      <m:t> </m:t>
                    </m:r>
                    <m:r>
                      <a:rPr lang="en-US" sz="1600" i="1">
                        <a:solidFill>
                          <a:prstClr val="black"/>
                        </a:solidFill>
                        <a:latin typeface="Cambria Math"/>
                      </a:rPr>
                      <m:t>𝑡h𝑒</m:t>
                    </m:r>
                    <m:r>
                      <a:rPr lang="en-US" sz="1600" i="1">
                        <a:solidFill>
                          <a:prstClr val="black"/>
                        </a:solidFill>
                        <a:latin typeface="Cambria Math"/>
                      </a:rPr>
                      <m:t> </m:t>
                    </m:r>
                    <m:r>
                      <a:rPr lang="en-US" sz="1600" i="1">
                        <a:solidFill>
                          <a:prstClr val="black"/>
                        </a:solidFill>
                        <a:latin typeface="Cambria Math"/>
                      </a:rPr>
                      <m:t>𝑚𝑒𝑎𝑛𝑠</m:t>
                    </m:r>
                    <m:r>
                      <a:rPr lang="en-US" sz="1600" i="1">
                        <a:solidFill>
                          <a:prstClr val="black"/>
                        </a:solidFill>
                        <a:latin typeface="Cambria Math"/>
                      </a:rPr>
                      <m:t> </m:t>
                    </m:r>
                    <m:r>
                      <a:rPr lang="en-US" sz="1600" i="1">
                        <a:solidFill>
                          <a:prstClr val="black"/>
                        </a:solidFill>
                        <a:latin typeface="Cambria Math"/>
                      </a:rPr>
                      <m:t>𝑑𝑖𝑓𝑓𝑒𝑟𝑠</m:t>
                    </m:r>
                    <m:r>
                      <a:rPr lang="en-US" sz="1600" i="1">
                        <a:solidFill>
                          <a:prstClr val="black"/>
                        </a:solidFill>
                        <a:latin typeface="Cambria Math"/>
                      </a:rPr>
                      <m:t> </m:t>
                    </m:r>
                    <m:r>
                      <a:rPr lang="en-US" sz="1600" i="1">
                        <a:solidFill>
                          <a:prstClr val="black"/>
                        </a:solidFill>
                        <a:latin typeface="Cambria Math"/>
                      </a:rPr>
                      <m:t>𝑡h𝑎𝑛</m:t>
                    </m:r>
                    <m:r>
                      <a:rPr lang="en-US" sz="1600" i="1">
                        <a:solidFill>
                          <a:prstClr val="black"/>
                        </a:solidFill>
                        <a:latin typeface="Cambria Math"/>
                      </a:rPr>
                      <m:t> </m:t>
                    </m:r>
                    <m:r>
                      <a:rPr lang="en-US" sz="1600" i="1">
                        <a:solidFill>
                          <a:prstClr val="black"/>
                        </a:solidFill>
                        <a:latin typeface="Cambria Math"/>
                      </a:rPr>
                      <m:t>𝑡h𝑒</m:t>
                    </m:r>
                    <m:r>
                      <a:rPr lang="en-US" sz="1600" i="1">
                        <a:solidFill>
                          <a:prstClr val="black"/>
                        </a:solidFill>
                        <a:latin typeface="Cambria Math"/>
                      </a:rPr>
                      <m:t> </m:t>
                    </m:r>
                    <m:r>
                      <a:rPr lang="en-US" sz="1600" i="1">
                        <a:solidFill>
                          <a:prstClr val="black"/>
                        </a:solidFill>
                        <a:latin typeface="Cambria Math"/>
                      </a:rPr>
                      <m:t>𝑜𝑡h𝑒𝑟𝑠</m:t>
                    </m:r>
                  </m:oMath>
                </a14:m>
                <a:endParaRPr lang="en-US" sz="1600" i="1" dirty="0">
                  <a:cs typeface="Times New Roman" pitchFamily="18" charset="0"/>
                </a:endParaRPr>
              </a:p>
              <a:p>
                <a:pPr eaLnBrk="1" hangingPunct="1">
                  <a:spcBef>
                    <a:spcPct val="0"/>
                  </a:spcBef>
                  <a:buClrTx/>
                  <a:buSzTx/>
                  <a:buFontTx/>
                  <a:buNone/>
                </a:pPr>
                <a:endParaRPr lang="en-US" sz="1400" dirty="0"/>
              </a:p>
              <a:p>
                <a:pPr lvl="1" eaLnBrk="1" hangingPunct="1">
                  <a:spcBef>
                    <a:spcPct val="0"/>
                  </a:spcBef>
                  <a:buClrTx/>
                  <a:buSzTx/>
                  <a:buFont typeface="Arial" pitchFamily="34" charset="0"/>
                  <a:buAutoNum type="arabicParenR" startAt="2"/>
                </a:pPr>
                <a:r>
                  <a:rPr lang="en-US" sz="1600" dirty="0" smtClean="0">
                    <a:cs typeface="Times New Roman" pitchFamily="18" charset="0"/>
                  </a:rPr>
                  <a:t>Test Statistic F=4.075</a:t>
                </a:r>
              </a:p>
              <a:p>
                <a:pPr lvl="1" eaLnBrk="1" hangingPunct="1">
                  <a:spcBef>
                    <a:spcPct val="0"/>
                  </a:spcBef>
                  <a:buClrTx/>
                  <a:buSzTx/>
                  <a:buFont typeface="Arial" pitchFamily="34" charset="0"/>
                  <a:buAutoNum type="arabicParenR" startAt="2"/>
                </a:pPr>
                <a:r>
                  <a:rPr lang="en-US" sz="1600" dirty="0" smtClean="0">
                    <a:cs typeface="Times New Roman" pitchFamily="18" charset="0"/>
                  </a:rPr>
                  <a:t>Degrees of Freedom 2 and 189</a:t>
                </a:r>
                <a:endParaRPr lang="en-US" sz="1600" dirty="0">
                  <a:cs typeface="Times New Roman" pitchFamily="18" charset="0"/>
                </a:endParaRPr>
              </a:p>
              <a:p>
                <a:pPr lvl="1" eaLnBrk="1" hangingPunct="1">
                  <a:spcBef>
                    <a:spcPct val="0"/>
                  </a:spcBef>
                  <a:buClrTx/>
                  <a:buSzTx/>
                  <a:buFont typeface="Arial" pitchFamily="34" charset="0"/>
                  <a:buAutoNum type="arabicParenR" startAt="2"/>
                </a:pPr>
                <a:r>
                  <a:rPr lang="en-US" sz="1600" dirty="0" smtClean="0">
                    <a:cs typeface="Times New Roman" pitchFamily="18" charset="0"/>
                  </a:rPr>
                  <a:t>P-value = 0.019</a:t>
                </a:r>
              </a:p>
              <a:p>
                <a:pPr lvl="1" eaLnBrk="1" hangingPunct="1">
                  <a:spcBef>
                    <a:spcPct val="0"/>
                  </a:spcBef>
                  <a:buClrTx/>
                  <a:buSzTx/>
                  <a:buFont typeface="Arial" pitchFamily="34" charset="0"/>
                  <a:buAutoNum type="arabicParenR" startAt="2"/>
                </a:pPr>
                <a:r>
                  <a:rPr lang="en-US" sz="1600" dirty="0" smtClean="0">
                    <a:cs typeface="Times New Roman" pitchFamily="18" charset="0"/>
                  </a:rPr>
                  <a:t> 0.019 &lt; </a:t>
                </a:r>
                <a:r>
                  <a:rPr lang="en-US" sz="1600" dirty="0">
                    <a:cs typeface="Times New Roman" pitchFamily="18" charset="0"/>
                  </a:rPr>
                  <a:t>.05, we </a:t>
                </a:r>
                <a:r>
                  <a:rPr lang="en-US" sz="1600" dirty="0" smtClean="0">
                    <a:cs typeface="Times New Roman" pitchFamily="18" charset="0"/>
                  </a:rPr>
                  <a:t> </a:t>
                </a:r>
                <a:r>
                  <a:rPr lang="en-US" sz="1600" dirty="0">
                    <a:cs typeface="Times New Roman" pitchFamily="18" charset="0"/>
                  </a:rPr>
                  <a:t>reject </a:t>
                </a:r>
                <a:r>
                  <a:rPr lang="en-US" sz="1600" dirty="0" smtClean="0">
                    <a:cs typeface="Times New Roman" pitchFamily="18" charset="0"/>
                  </a:rPr>
                  <a:t>H</a:t>
                </a:r>
                <a:r>
                  <a:rPr lang="en-US" sz="1600" baseline="-25000" dirty="0" smtClean="0">
                    <a:cs typeface="Times New Roman" pitchFamily="18" charset="0"/>
                  </a:rPr>
                  <a:t>o</a:t>
                </a:r>
              </a:p>
              <a:p>
                <a:pPr lvl="1" eaLnBrk="1" hangingPunct="1">
                  <a:spcBef>
                    <a:spcPct val="0"/>
                  </a:spcBef>
                  <a:buClrTx/>
                  <a:buSzTx/>
                  <a:buFont typeface="Arial" pitchFamily="34" charset="0"/>
                  <a:buAutoNum type="arabicParenR" startAt="2"/>
                </a:pPr>
                <a:r>
                  <a:rPr lang="en-US" sz="1600" dirty="0">
                    <a:cs typeface="Times New Roman" pitchFamily="18" charset="0"/>
                  </a:rPr>
                  <a:t>S</a:t>
                </a:r>
                <a:r>
                  <a:rPr lang="en-US" sz="1600" dirty="0" smtClean="0">
                    <a:cs typeface="Times New Roman" pitchFamily="18" charset="0"/>
                  </a:rPr>
                  <a:t>ufficient </a:t>
                </a:r>
                <a:r>
                  <a:rPr lang="en-US" sz="1600" dirty="0">
                    <a:cs typeface="Times New Roman" pitchFamily="18" charset="0"/>
                  </a:rPr>
                  <a:t>evidence to say that at least one mean </a:t>
                </a:r>
                <a:r>
                  <a:rPr lang="en-US" sz="1600" dirty="0" smtClean="0">
                    <a:cs typeface="Times New Roman" pitchFamily="18" charset="0"/>
                  </a:rPr>
                  <a:t>happiness score </a:t>
                </a:r>
                <a:r>
                  <a:rPr lang="en-US" sz="1600" dirty="0">
                    <a:cs typeface="Times New Roman" pitchFamily="18" charset="0"/>
                  </a:rPr>
                  <a:t>is different.</a:t>
                </a:r>
              </a:p>
              <a:p>
                <a:pPr lvl="1" eaLnBrk="1" hangingPunct="1">
                  <a:spcBef>
                    <a:spcPct val="0"/>
                  </a:spcBef>
                  <a:buClrTx/>
                  <a:buSzTx/>
                  <a:buFont typeface="Arial" pitchFamily="34" charset="0"/>
                  <a:buNone/>
                </a:pPr>
                <a:endParaRPr lang="el-GR" sz="1600" dirty="0">
                  <a:cs typeface="Times New Roman" pitchFamily="18" charset="0"/>
                </a:endParaRPr>
              </a:p>
            </p:txBody>
          </p:sp>
        </mc:Choice>
        <mc:Fallback xmlns="">
          <p:sp>
            <p:nvSpPr>
              <p:cNvPr id="11267" name="Rectangle 3"/>
              <p:cNvSpPr txBox="1">
                <a:spLocks noRot="1" noChangeAspect="1" noMove="1" noResize="1" noEditPoints="1" noAdjustHandles="1" noChangeArrowheads="1" noChangeShapeType="1" noTextEdit="1"/>
              </p:cNvSpPr>
              <p:nvPr/>
            </p:nvSpPr>
            <p:spPr bwMode="auto">
              <a:xfrm>
                <a:off x="48208" y="1219200"/>
                <a:ext cx="8991600" cy="5410200"/>
              </a:xfrm>
              <a:prstGeom prst="rect">
                <a:avLst/>
              </a:prstGeom>
              <a:blipFill rotWithShape="1">
                <a:blip r:embed="rId3"/>
                <a:stretch>
                  <a:fillRect l="-271" t="-113" r="-136"/>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p:txBody>
          <a:bodyPr/>
          <a:lstStyle/>
          <a:p>
            <a:pPr marL="342900" indent="-342900">
              <a:spcBef>
                <a:spcPct val="20000"/>
              </a:spcBef>
            </a:pPr>
            <a:r>
              <a:rPr lang="en-US" smtClean="0"/>
              <a:t>Hypothesis Testing – ANOVA (Example)</a:t>
            </a:r>
          </a:p>
        </p:txBody>
      </p:sp>
      <mc:AlternateContent xmlns:mc="http://schemas.openxmlformats.org/markup-compatibility/2006" xmlns:a14="http://schemas.microsoft.com/office/drawing/2010/main">
        <mc:Choice Requires="a14">
          <p:sp>
            <p:nvSpPr>
              <p:cNvPr id="11267" name="Rectangle 3"/>
              <p:cNvSpPr txBox="1">
                <a:spLocks noChangeArrowheads="1"/>
              </p:cNvSpPr>
              <p:nvPr/>
            </p:nvSpPr>
            <p:spPr bwMode="auto">
              <a:xfrm>
                <a:off x="76200" y="1219200"/>
                <a:ext cx="8991600" cy="5410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a:defRPr sz="3200">
                    <a:solidFill>
                      <a:schemeClr val="tx1"/>
                    </a:solidFill>
                    <a:latin typeface="Arial" pitchFamily="34" charset="0"/>
                    <a:ea typeface="ＭＳ Ｐゴシック" pitchFamily="34" charset="-128"/>
                  </a:defRPr>
                </a:lvl1pPr>
                <a:lvl2pPr marL="342900" indent="-34290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marL="285750" indent="-285750"/>
                <a:r>
                  <a:rPr lang="en-US" sz="1600" dirty="0" smtClean="0"/>
                  <a:t>Nike, a company that makes sporting goods including shoes, funded a study to compare five soccer shoe designs. The objective of the research was to determine if there is a difference in the mean accuracy soccer players achieve using different Nike shoe designs. As part of the research, they asked trained soccer players to kick a ball at a target. The target was placed 115 cm above the ground and at a distance of 10 m from the players. Using electronic equipment, the researchers recorded the distance from the center of the target to the point where the ball hit. The objective of the research was to assess if footwear could affect the accuracy of a soccer player.  The subjects wore five different soccer shoes and for one treatment they kicked the ball in stocking feet.  They used a </a:t>
                </a:r>
                <a:r>
                  <a:rPr lang="en-US" sz="1600" dirty="0"/>
                  <a:t>level of significance of </a:t>
                </a:r>
                <a:r>
                  <a:rPr lang="el-GR" sz="1600" dirty="0"/>
                  <a:t>α</a:t>
                </a:r>
                <a:r>
                  <a:rPr lang="en-US" sz="1600" dirty="0"/>
                  <a:t> = </a:t>
                </a:r>
                <a:r>
                  <a:rPr lang="en-US" sz="1600" dirty="0" smtClean="0"/>
                  <a:t>0.10.</a:t>
                </a:r>
              </a:p>
              <a:p>
                <a:pPr marL="285750" indent="-285750"/>
                <a:endParaRPr lang="en-US" sz="1600" dirty="0" smtClean="0"/>
              </a:p>
              <a:p>
                <a:pPr marL="342900" indent="-342900">
                  <a:buFont typeface="+mj-lt"/>
                  <a:buAutoNum type="arabicParenR"/>
                </a:pPr>
                <a:r>
                  <a:rPr lang="en-US" sz="1600" dirty="0" smtClean="0"/>
                  <a:t>H</a:t>
                </a:r>
                <a:r>
                  <a:rPr lang="en-US" sz="1600" baseline="-25000" dirty="0" smtClean="0"/>
                  <a:t>o</a:t>
                </a:r>
                <a:r>
                  <a:rPr lang="en-US" sz="1600" dirty="0"/>
                  <a:t>: </a:t>
                </a:r>
                <a14:m>
                  <m:oMath xmlns:m="http://schemas.openxmlformats.org/officeDocument/2006/math">
                    <m:r>
                      <a:rPr lang="en-US" sz="1600" i="1">
                        <a:solidFill>
                          <a:prstClr val="black"/>
                        </a:solidFill>
                        <a:latin typeface="Cambria Math"/>
                      </a:rPr>
                      <m:t>𝐴𝑙𝑙</m:t>
                    </m:r>
                    <m:r>
                      <a:rPr lang="en-US" sz="1600" i="1">
                        <a:solidFill>
                          <a:prstClr val="black"/>
                        </a:solidFill>
                        <a:latin typeface="Cambria Math"/>
                      </a:rPr>
                      <m:t> </m:t>
                    </m:r>
                    <m:r>
                      <a:rPr lang="en-US" sz="1600" i="1">
                        <a:solidFill>
                          <a:prstClr val="black"/>
                        </a:solidFill>
                        <a:latin typeface="Cambria Math"/>
                      </a:rPr>
                      <m:t>𝑜𝑓</m:t>
                    </m:r>
                    <m:r>
                      <a:rPr lang="en-US" sz="1600" i="1">
                        <a:solidFill>
                          <a:prstClr val="black"/>
                        </a:solidFill>
                        <a:latin typeface="Cambria Math"/>
                      </a:rPr>
                      <m:t> </m:t>
                    </m:r>
                    <m:r>
                      <a:rPr lang="en-US" sz="1600" i="1">
                        <a:solidFill>
                          <a:prstClr val="black"/>
                        </a:solidFill>
                        <a:latin typeface="Cambria Math"/>
                      </a:rPr>
                      <m:t>𝑡h𝑒</m:t>
                    </m:r>
                    <m:r>
                      <a:rPr lang="en-US" sz="1600" i="1">
                        <a:solidFill>
                          <a:prstClr val="black"/>
                        </a:solidFill>
                        <a:latin typeface="Cambria Math"/>
                      </a:rPr>
                      <m:t> </m:t>
                    </m:r>
                    <m:r>
                      <a:rPr lang="en-US" sz="1600" i="1">
                        <a:solidFill>
                          <a:prstClr val="black"/>
                        </a:solidFill>
                        <a:latin typeface="Cambria Math"/>
                      </a:rPr>
                      <m:t>𝑚𝑒𝑎𝑛𝑠</m:t>
                    </m:r>
                    <m:r>
                      <a:rPr lang="en-US" sz="1600" i="1">
                        <a:solidFill>
                          <a:prstClr val="black"/>
                        </a:solidFill>
                        <a:latin typeface="Cambria Math"/>
                      </a:rPr>
                      <m:t> </m:t>
                    </m:r>
                    <m:r>
                      <a:rPr lang="en-US" sz="1600" i="1">
                        <a:solidFill>
                          <a:prstClr val="black"/>
                        </a:solidFill>
                        <a:latin typeface="Cambria Math"/>
                      </a:rPr>
                      <m:t>𝑎𝑟𝑒</m:t>
                    </m:r>
                    <m:r>
                      <a:rPr lang="en-US" sz="1600" i="1">
                        <a:solidFill>
                          <a:prstClr val="black"/>
                        </a:solidFill>
                        <a:latin typeface="Cambria Math"/>
                      </a:rPr>
                      <m:t> </m:t>
                    </m:r>
                    <m:r>
                      <a:rPr lang="en-US" sz="1600" i="1">
                        <a:solidFill>
                          <a:prstClr val="black"/>
                        </a:solidFill>
                        <a:latin typeface="Cambria Math"/>
                      </a:rPr>
                      <m:t>𝑒𝑞𝑢𝑎𝑙</m:t>
                    </m:r>
                    <m:r>
                      <a:rPr lang="en-US" sz="1600" b="0" i="0" smtClean="0">
                        <a:solidFill>
                          <a:prstClr val="black"/>
                        </a:solidFill>
                        <a:latin typeface="Cambria Math"/>
                      </a:rPr>
                      <m:t> </m:t>
                    </m:r>
                  </m:oMath>
                </a14:m>
                <a:r>
                  <a:rPr lang="en-US" sz="1600" dirty="0"/>
                  <a:t>H</a:t>
                </a:r>
                <a:r>
                  <a:rPr lang="en-US" sz="1600" baseline="-25000" dirty="0"/>
                  <a:t>a</a:t>
                </a:r>
                <a:r>
                  <a:rPr lang="en-US" sz="1600" dirty="0"/>
                  <a:t>: </a:t>
                </a:r>
                <a14:m>
                  <m:oMath xmlns:m="http://schemas.openxmlformats.org/officeDocument/2006/math">
                    <m:r>
                      <a:rPr lang="en-US" sz="1600" i="1">
                        <a:solidFill>
                          <a:prstClr val="black"/>
                        </a:solidFill>
                        <a:latin typeface="Cambria Math"/>
                      </a:rPr>
                      <m:t>𝑂𝑛𝑒</m:t>
                    </m:r>
                    <m:r>
                      <a:rPr lang="en-US" sz="1600" i="1">
                        <a:solidFill>
                          <a:prstClr val="black"/>
                        </a:solidFill>
                        <a:latin typeface="Cambria Math"/>
                      </a:rPr>
                      <m:t> </m:t>
                    </m:r>
                    <m:r>
                      <a:rPr lang="en-US" sz="1600" i="1">
                        <a:solidFill>
                          <a:prstClr val="black"/>
                        </a:solidFill>
                        <a:latin typeface="Cambria Math"/>
                      </a:rPr>
                      <m:t>𝑜𝑟</m:t>
                    </m:r>
                    <m:r>
                      <a:rPr lang="en-US" sz="1600" i="1">
                        <a:solidFill>
                          <a:prstClr val="black"/>
                        </a:solidFill>
                        <a:latin typeface="Cambria Math"/>
                      </a:rPr>
                      <m:t> </m:t>
                    </m:r>
                    <m:r>
                      <a:rPr lang="en-US" sz="1600" i="1">
                        <a:solidFill>
                          <a:prstClr val="black"/>
                        </a:solidFill>
                        <a:latin typeface="Cambria Math"/>
                      </a:rPr>
                      <m:t>𝑚𝑜𝑟𝑒</m:t>
                    </m:r>
                    <m:r>
                      <a:rPr lang="en-US" sz="1600" i="1">
                        <a:solidFill>
                          <a:prstClr val="black"/>
                        </a:solidFill>
                        <a:latin typeface="Cambria Math"/>
                      </a:rPr>
                      <m:t> </m:t>
                    </m:r>
                    <m:r>
                      <a:rPr lang="en-US" sz="1600" i="1">
                        <a:solidFill>
                          <a:prstClr val="black"/>
                        </a:solidFill>
                        <a:latin typeface="Cambria Math"/>
                      </a:rPr>
                      <m:t>𝑜𝑓</m:t>
                    </m:r>
                    <m:r>
                      <a:rPr lang="en-US" sz="1600" i="1">
                        <a:solidFill>
                          <a:prstClr val="black"/>
                        </a:solidFill>
                        <a:latin typeface="Cambria Math"/>
                      </a:rPr>
                      <m:t> </m:t>
                    </m:r>
                    <m:r>
                      <a:rPr lang="en-US" sz="1600" i="1">
                        <a:solidFill>
                          <a:prstClr val="black"/>
                        </a:solidFill>
                        <a:latin typeface="Cambria Math"/>
                      </a:rPr>
                      <m:t>𝑡h𝑒</m:t>
                    </m:r>
                    <m:r>
                      <a:rPr lang="en-US" sz="1600" i="1">
                        <a:solidFill>
                          <a:prstClr val="black"/>
                        </a:solidFill>
                        <a:latin typeface="Cambria Math"/>
                      </a:rPr>
                      <m:t> </m:t>
                    </m:r>
                    <m:r>
                      <a:rPr lang="en-US" sz="1600" i="1">
                        <a:solidFill>
                          <a:prstClr val="black"/>
                        </a:solidFill>
                        <a:latin typeface="Cambria Math"/>
                      </a:rPr>
                      <m:t>𝑚𝑒𝑎𝑛𝑠</m:t>
                    </m:r>
                    <m:r>
                      <a:rPr lang="en-US" sz="1600" i="1">
                        <a:solidFill>
                          <a:prstClr val="black"/>
                        </a:solidFill>
                        <a:latin typeface="Cambria Math"/>
                      </a:rPr>
                      <m:t> </m:t>
                    </m:r>
                    <m:r>
                      <a:rPr lang="en-US" sz="1600" i="1">
                        <a:solidFill>
                          <a:prstClr val="black"/>
                        </a:solidFill>
                        <a:latin typeface="Cambria Math"/>
                      </a:rPr>
                      <m:t>𝑑𝑖𝑓𝑓𝑒𝑟𝑠</m:t>
                    </m:r>
                    <m:r>
                      <a:rPr lang="en-US" sz="1600" i="1">
                        <a:solidFill>
                          <a:prstClr val="black"/>
                        </a:solidFill>
                        <a:latin typeface="Cambria Math"/>
                      </a:rPr>
                      <m:t> </m:t>
                    </m:r>
                    <m:r>
                      <a:rPr lang="en-US" sz="1600" i="1">
                        <a:solidFill>
                          <a:prstClr val="black"/>
                        </a:solidFill>
                        <a:latin typeface="Cambria Math"/>
                      </a:rPr>
                      <m:t>𝑡h𝑎𝑛</m:t>
                    </m:r>
                    <m:r>
                      <a:rPr lang="en-US" sz="1600" i="1">
                        <a:solidFill>
                          <a:prstClr val="black"/>
                        </a:solidFill>
                        <a:latin typeface="Cambria Math"/>
                      </a:rPr>
                      <m:t> </m:t>
                    </m:r>
                    <m:r>
                      <a:rPr lang="en-US" sz="1600" i="1">
                        <a:solidFill>
                          <a:prstClr val="black"/>
                        </a:solidFill>
                        <a:latin typeface="Cambria Math"/>
                      </a:rPr>
                      <m:t>𝑡h𝑒</m:t>
                    </m:r>
                    <m:r>
                      <a:rPr lang="en-US" sz="1600" i="1">
                        <a:solidFill>
                          <a:prstClr val="black"/>
                        </a:solidFill>
                        <a:latin typeface="Cambria Math"/>
                      </a:rPr>
                      <m:t> </m:t>
                    </m:r>
                    <m:r>
                      <a:rPr lang="en-US" sz="1600" i="1">
                        <a:solidFill>
                          <a:prstClr val="black"/>
                        </a:solidFill>
                        <a:latin typeface="Cambria Math"/>
                      </a:rPr>
                      <m:t>𝑜𝑡h𝑒𝑟𝑠</m:t>
                    </m:r>
                  </m:oMath>
                </a14:m>
                <a:endParaRPr lang="en-US" sz="1600" dirty="0" smtClean="0">
                  <a:solidFill>
                    <a:prstClr val="black"/>
                  </a:solidFill>
                </a:endParaRPr>
              </a:p>
              <a:p>
                <a:pPr marL="342900" indent="-342900">
                  <a:buFont typeface="+mj-lt"/>
                  <a:buAutoNum type="arabicParenR"/>
                </a:pPr>
                <a:r>
                  <a:rPr lang="en-US" sz="1600" dirty="0" smtClean="0">
                    <a:cs typeface="Times New Roman" pitchFamily="18" charset="0"/>
                  </a:rPr>
                  <a:t>Test Statistic F=2.020</a:t>
                </a:r>
              </a:p>
              <a:p>
                <a:pPr marL="342900" indent="-342900">
                  <a:buFont typeface="+mj-lt"/>
                  <a:buAutoNum type="arabicParenR"/>
                </a:pPr>
                <a:r>
                  <a:rPr lang="en-US" sz="1600" dirty="0" smtClean="0">
                    <a:cs typeface="Times New Roman" pitchFamily="18" charset="0"/>
                  </a:rPr>
                  <a:t>Degrees of Freedom 5 and 114</a:t>
                </a:r>
              </a:p>
              <a:p>
                <a:pPr marL="342900" indent="-342900">
                  <a:buFont typeface="+mj-lt"/>
                  <a:buAutoNum type="arabicParenR"/>
                </a:pPr>
                <a:r>
                  <a:rPr lang="en-US" sz="1600" dirty="0" smtClean="0">
                    <a:cs typeface="Times New Roman" pitchFamily="18" charset="0"/>
                  </a:rPr>
                  <a:t>P-value = 0.081</a:t>
                </a:r>
              </a:p>
              <a:p>
                <a:pPr marL="342900" indent="-342900">
                  <a:buFont typeface="+mj-lt"/>
                  <a:buAutoNum type="arabicParenR"/>
                </a:pPr>
                <a:r>
                  <a:rPr lang="en-US" sz="1600" dirty="0" smtClean="0">
                    <a:cs typeface="Times New Roman" pitchFamily="18" charset="0"/>
                  </a:rPr>
                  <a:t>0.081 &lt; .10, </a:t>
                </a:r>
                <a:r>
                  <a:rPr lang="en-US" sz="1600" dirty="0">
                    <a:cs typeface="Times New Roman" pitchFamily="18" charset="0"/>
                  </a:rPr>
                  <a:t>we </a:t>
                </a:r>
                <a:r>
                  <a:rPr lang="en-US" sz="1600" dirty="0" smtClean="0">
                    <a:cs typeface="Times New Roman" pitchFamily="18" charset="0"/>
                  </a:rPr>
                  <a:t> </a:t>
                </a:r>
                <a:r>
                  <a:rPr lang="en-US" sz="1600" dirty="0">
                    <a:cs typeface="Times New Roman" pitchFamily="18" charset="0"/>
                  </a:rPr>
                  <a:t>reject </a:t>
                </a:r>
                <a:r>
                  <a:rPr lang="en-US" sz="1600" dirty="0" smtClean="0">
                    <a:cs typeface="Times New Roman" pitchFamily="18" charset="0"/>
                  </a:rPr>
                  <a:t>H</a:t>
                </a:r>
                <a:r>
                  <a:rPr lang="en-US" sz="1600" baseline="-25000" dirty="0" smtClean="0">
                    <a:cs typeface="Times New Roman" pitchFamily="18" charset="0"/>
                  </a:rPr>
                  <a:t>o</a:t>
                </a:r>
              </a:p>
              <a:p>
                <a:pPr marL="342900" indent="-342900">
                  <a:buFont typeface="+mj-lt"/>
                  <a:buAutoNum type="arabicParenR"/>
                </a:pPr>
                <a:r>
                  <a:rPr lang="en-US" sz="1600" dirty="0" smtClean="0">
                    <a:cs typeface="Times New Roman" pitchFamily="18" charset="0"/>
                  </a:rPr>
                  <a:t>Sufficient </a:t>
                </a:r>
                <a:r>
                  <a:rPr lang="en-US" sz="1600" dirty="0">
                    <a:cs typeface="Times New Roman" pitchFamily="18" charset="0"/>
                  </a:rPr>
                  <a:t>evidence to say that at least one mean </a:t>
                </a:r>
                <a:r>
                  <a:rPr lang="en-US" sz="1600" dirty="0" smtClean="0">
                    <a:cs typeface="Times New Roman" pitchFamily="18" charset="0"/>
                  </a:rPr>
                  <a:t>distance from center of target </a:t>
                </a:r>
                <a:r>
                  <a:rPr lang="en-US" sz="1600" dirty="0">
                    <a:cs typeface="Times New Roman" pitchFamily="18" charset="0"/>
                  </a:rPr>
                  <a:t>is </a:t>
                </a:r>
                <a:r>
                  <a:rPr lang="en-US" sz="1600" dirty="0" smtClean="0">
                    <a:cs typeface="Times New Roman" pitchFamily="18" charset="0"/>
                  </a:rPr>
                  <a:t>different across the five different types of footwear.</a:t>
                </a:r>
                <a:endParaRPr lang="en-US" sz="1600" dirty="0">
                  <a:cs typeface="Times New Roman" pitchFamily="18" charset="0"/>
                </a:endParaRPr>
              </a:p>
              <a:p>
                <a:pPr lvl="1" eaLnBrk="1" hangingPunct="1">
                  <a:spcBef>
                    <a:spcPct val="0"/>
                  </a:spcBef>
                  <a:buClrTx/>
                  <a:buSzTx/>
                  <a:buFont typeface="Arial" pitchFamily="34" charset="0"/>
                  <a:buNone/>
                </a:pPr>
                <a:endParaRPr lang="el-GR" sz="1600" dirty="0">
                  <a:cs typeface="Times New Roman" pitchFamily="18" charset="0"/>
                </a:endParaRPr>
              </a:p>
            </p:txBody>
          </p:sp>
        </mc:Choice>
        <mc:Fallback xmlns="">
          <p:sp>
            <p:nvSpPr>
              <p:cNvPr id="11267" name="Rectangle 3"/>
              <p:cNvSpPr txBox="1">
                <a:spLocks noRot="1" noChangeAspect="1" noMove="1" noResize="1" noEditPoints="1" noAdjustHandles="1" noChangeArrowheads="1" noChangeShapeType="1" noTextEdit="1"/>
              </p:cNvSpPr>
              <p:nvPr/>
            </p:nvSpPr>
            <p:spPr bwMode="auto">
              <a:xfrm>
                <a:off x="76200" y="1219200"/>
                <a:ext cx="8991600" cy="5410200"/>
              </a:xfrm>
              <a:prstGeom prst="rect">
                <a:avLst/>
              </a:prstGeom>
              <a:blipFill rotWithShape="1">
                <a:blip r:embed="rId3"/>
                <a:stretch>
                  <a:fillRect l="-68" t="-338"/>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2015528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anim calcmode="lin" valueType="num">
                                      <p:cBhvr additive="base">
                                        <p:cTn id="13"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anim calcmode="lin" valueType="num">
                                      <p:cBhvr additive="base">
                                        <p:cTn id="19"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7">
                                            <p:txEl>
                                              <p:pRg st="4" end="4"/>
                                            </p:txEl>
                                          </p:spTgt>
                                        </p:tgtEl>
                                        <p:attrNameLst>
                                          <p:attrName>style.visibility</p:attrName>
                                        </p:attrNameLst>
                                      </p:cBhvr>
                                      <p:to>
                                        <p:strVal val="visible"/>
                                      </p:to>
                                    </p:set>
                                    <p:anim calcmode="lin" valueType="num">
                                      <p:cBhvr additive="base">
                                        <p:cTn id="25" dur="5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267">
                                            <p:txEl>
                                              <p:pRg st="5" end="5"/>
                                            </p:txEl>
                                          </p:spTgt>
                                        </p:tgtEl>
                                        <p:attrNameLst>
                                          <p:attrName>style.visibility</p:attrName>
                                        </p:attrNameLst>
                                      </p:cBhvr>
                                      <p:to>
                                        <p:strVal val="visible"/>
                                      </p:to>
                                    </p:set>
                                    <p:anim calcmode="lin" valueType="num">
                                      <p:cBhvr additive="base">
                                        <p:cTn id="31" dur="500" fill="hold"/>
                                        <p:tgtEl>
                                          <p:spTgt spid="1126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267">
                                            <p:txEl>
                                              <p:pRg st="6" end="6"/>
                                            </p:txEl>
                                          </p:spTgt>
                                        </p:tgtEl>
                                        <p:attrNameLst>
                                          <p:attrName>style.visibility</p:attrName>
                                        </p:attrNameLst>
                                      </p:cBhvr>
                                      <p:to>
                                        <p:strVal val="visible"/>
                                      </p:to>
                                    </p:set>
                                    <p:anim calcmode="lin" valueType="num">
                                      <p:cBhvr additive="base">
                                        <p:cTn id="37" dur="500" fill="hold"/>
                                        <p:tgtEl>
                                          <p:spTgt spid="1126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26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267">
                                            <p:txEl>
                                              <p:pRg st="7" end="7"/>
                                            </p:txEl>
                                          </p:spTgt>
                                        </p:tgtEl>
                                        <p:attrNameLst>
                                          <p:attrName>style.visibility</p:attrName>
                                        </p:attrNameLst>
                                      </p:cBhvr>
                                      <p:to>
                                        <p:strVal val="visible"/>
                                      </p:to>
                                    </p:set>
                                    <p:anim calcmode="lin" valueType="num">
                                      <p:cBhvr additive="base">
                                        <p:cTn id="43" dur="500" fill="hold"/>
                                        <p:tgtEl>
                                          <p:spTgt spid="1126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26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smtClean="0"/>
              <a:t>Inference for Several Means (ANOVA)</a:t>
            </a:r>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Intro to ANOVA</a:t>
            </a:r>
          </a:p>
          <a:p>
            <a:pPr>
              <a:spcBef>
                <a:spcPct val="20000"/>
              </a:spcBef>
              <a:buClr>
                <a:srgbClr val="1C5696"/>
              </a:buClr>
              <a:buSzPct val="80000"/>
            </a:pPr>
            <a:r>
              <a:rPr lang="en-US" sz="3200" b="1" dirty="0" smtClean="0">
                <a:solidFill>
                  <a:srgbClr val="000000"/>
                </a:solidFill>
              </a:rPr>
              <a:t>Hypothesis Testing</a:t>
            </a:r>
          </a:p>
          <a:p>
            <a:pPr>
              <a:spcBef>
                <a:spcPct val="20000"/>
              </a:spcBef>
              <a:buClr>
                <a:srgbClr val="1C5696"/>
              </a:buClr>
              <a:buSzPct val="80000"/>
            </a:pPr>
            <a:r>
              <a:rPr lang="en-US" b="1" dirty="0" smtClean="0">
                <a:solidFill>
                  <a:srgbClr val="000000"/>
                </a:solidFill>
              </a:rPr>
              <a:t>Checking Requirements and Descriptive Statistics</a:t>
            </a:r>
            <a:endParaRPr lang="en-US"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58090" y="2743200"/>
            <a:ext cx="6199910" cy="10668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22543853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1905000" y="228600"/>
            <a:ext cx="7086600" cy="685800"/>
          </a:xfrm>
        </p:spPr>
        <p:txBody>
          <a:bodyPr/>
          <a:lstStyle/>
          <a:p>
            <a:pPr marL="342900" indent="-342900">
              <a:spcBef>
                <a:spcPct val="20000"/>
              </a:spcBef>
            </a:pPr>
            <a:r>
              <a:rPr lang="en-US" smtClean="0"/>
              <a:t>Requirements to Check and Descriptive Statistics </a:t>
            </a:r>
          </a:p>
        </p:txBody>
      </p:sp>
      <p:sp>
        <p:nvSpPr>
          <p:cNvPr id="9219" name="Rectangle 3"/>
          <p:cNvSpPr txBox="1">
            <a:spLocks noChangeArrowheads="1"/>
          </p:cNvSpPr>
          <p:nvPr/>
        </p:nvSpPr>
        <p:spPr bwMode="auto">
          <a:xfrm>
            <a:off x="533400" y="1295400"/>
            <a:ext cx="83058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3200">
                <a:solidFill>
                  <a:schemeClr val="tx1"/>
                </a:solidFill>
                <a:latin typeface="Arial" pitchFamily="34" charset="0"/>
                <a:ea typeface="ＭＳ Ｐゴシック" pitchFamily="34" charset="-128"/>
              </a:defRPr>
            </a:lvl1pPr>
            <a:lvl2pPr marL="800100" indent="-34290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r>
              <a:rPr lang="en-US" sz="2800" b="1" dirty="0">
                <a:solidFill>
                  <a:srgbClr val="000000"/>
                </a:solidFill>
              </a:rPr>
              <a:t>Before Doing </a:t>
            </a:r>
            <a:r>
              <a:rPr lang="en-US" sz="2800" b="1" dirty="0" smtClean="0">
                <a:solidFill>
                  <a:srgbClr val="000000"/>
                </a:solidFill>
              </a:rPr>
              <a:t>ANOVA</a:t>
            </a:r>
            <a:endParaRPr lang="en-US" sz="2800" b="1" dirty="0">
              <a:solidFill>
                <a:srgbClr val="000000"/>
              </a:solidFill>
            </a:endParaRPr>
          </a:p>
          <a:p>
            <a:r>
              <a:rPr lang="en-US" sz="2400" dirty="0">
                <a:solidFill>
                  <a:srgbClr val="000000"/>
                </a:solidFill>
              </a:rPr>
              <a:t>Requirements to Check for ANOVA procedure</a:t>
            </a:r>
          </a:p>
          <a:p>
            <a:pPr lvl="1"/>
            <a:r>
              <a:rPr lang="en-US" sz="2000" dirty="0">
                <a:solidFill>
                  <a:srgbClr val="000000"/>
                </a:solidFill>
              </a:rPr>
              <a:t>The all samples are from Simple Random Sampling</a:t>
            </a:r>
          </a:p>
          <a:p>
            <a:pPr lvl="1"/>
            <a:r>
              <a:rPr lang="en-US" sz="2000" dirty="0">
                <a:solidFill>
                  <a:srgbClr val="000000"/>
                </a:solidFill>
              </a:rPr>
              <a:t>The samples are independent</a:t>
            </a:r>
          </a:p>
          <a:p>
            <a:pPr lvl="1"/>
            <a:r>
              <a:rPr lang="en-US" sz="2000" dirty="0">
                <a:solidFill>
                  <a:srgbClr val="000000"/>
                </a:solidFill>
              </a:rPr>
              <a:t>The populations have the same variances </a:t>
            </a:r>
            <a:r>
              <a:rPr lang="en-US" sz="2000" dirty="0" smtClean="0">
                <a:solidFill>
                  <a:srgbClr val="000000"/>
                </a:solidFill>
              </a:rPr>
              <a:t>(check if largest standard deviation is no more than two times the smallest standard deviation</a:t>
            </a:r>
            <a:r>
              <a:rPr lang="en-US" sz="2000" dirty="0" smtClean="0"/>
              <a:t> </a:t>
            </a:r>
            <a:r>
              <a:rPr lang="en-US" sz="2000" dirty="0"/>
              <a:t>)</a:t>
            </a:r>
            <a:endParaRPr lang="en-US" sz="2000" dirty="0">
              <a:solidFill>
                <a:srgbClr val="000000"/>
              </a:solidFill>
            </a:endParaRPr>
          </a:p>
          <a:p>
            <a:pPr lvl="1"/>
            <a:r>
              <a:rPr lang="en-US" sz="2000" dirty="0">
                <a:solidFill>
                  <a:srgbClr val="000000"/>
                </a:solidFill>
              </a:rPr>
              <a:t>The </a:t>
            </a:r>
            <a:r>
              <a:rPr lang="en-US" sz="2000" dirty="0" smtClean="0">
                <a:solidFill>
                  <a:srgbClr val="000000"/>
                </a:solidFill>
              </a:rPr>
              <a:t>data </a:t>
            </a:r>
            <a:r>
              <a:rPr lang="en-US" sz="2000" dirty="0">
                <a:solidFill>
                  <a:srgbClr val="000000"/>
                </a:solidFill>
              </a:rPr>
              <a:t>are normally distributed </a:t>
            </a:r>
            <a:r>
              <a:rPr lang="en-US" sz="2000" dirty="0" smtClean="0">
                <a:solidFill>
                  <a:srgbClr val="000000"/>
                </a:solidFill>
              </a:rPr>
              <a:t>for each group (use </a:t>
            </a:r>
            <a:r>
              <a:rPr lang="en-US" sz="2000" dirty="0">
                <a:solidFill>
                  <a:srgbClr val="000000"/>
                </a:solidFill>
              </a:rPr>
              <a:t>Q-Q Plots) </a:t>
            </a:r>
            <a:endParaRPr lang="en-US" sz="2000" dirty="0" smtClean="0">
              <a:solidFill>
                <a:srgbClr val="000000"/>
              </a:solidFill>
            </a:endParaRPr>
          </a:p>
          <a:p>
            <a:pPr marL="457200" lvl="1" indent="0">
              <a:buNone/>
            </a:pPr>
            <a:endParaRPr lang="en-US" sz="2000" dirty="0" smtClean="0">
              <a:solidFill>
                <a:srgbClr val="000000"/>
              </a:solidFill>
            </a:endParaRPr>
          </a:p>
          <a:p>
            <a:r>
              <a:rPr lang="en-US" sz="2400" dirty="0" smtClean="0">
                <a:solidFill>
                  <a:srgbClr val="000000"/>
                </a:solidFill>
              </a:rPr>
              <a:t>Descriptive Statistics to Use with Data</a:t>
            </a:r>
          </a:p>
          <a:p>
            <a:pPr lvl="1"/>
            <a:r>
              <a:rPr lang="en-US" sz="2000" dirty="0" smtClean="0">
                <a:solidFill>
                  <a:srgbClr val="000000"/>
                </a:solidFill>
              </a:rPr>
              <a:t>Numerical </a:t>
            </a:r>
            <a:r>
              <a:rPr lang="en-US" sz="2000" dirty="0">
                <a:solidFill>
                  <a:srgbClr val="000000"/>
                </a:solidFill>
              </a:rPr>
              <a:t>– Sample Size, Sample Mean and Standard Deviation from all samples</a:t>
            </a:r>
          </a:p>
          <a:p>
            <a:pPr lvl="1"/>
            <a:r>
              <a:rPr lang="en-US" sz="2000" dirty="0">
                <a:solidFill>
                  <a:srgbClr val="000000"/>
                </a:solidFill>
              </a:rPr>
              <a:t>Graphical – Histogram </a:t>
            </a:r>
            <a:r>
              <a:rPr lang="en-US" sz="2000" dirty="0" smtClean="0">
                <a:solidFill>
                  <a:srgbClr val="000000"/>
                </a:solidFill>
              </a:rPr>
              <a:t>or boxplots from </a:t>
            </a:r>
            <a:r>
              <a:rPr lang="en-US" sz="2000" dirty="0">
                <a:solidFill>
                  <a:srgbClr val="000000"/>
                </a:solidFill>
              </a:rPr>
              <a:t>all </a:t>
            </a:r>
            <a:r>
              <a:rPr lang="en-US" sz="2000" dirty="0" smtClean="0">
                <a:solidFill>
                  <a:srgbClr val="000000"/>
                </a:solidFill>
              </a:rPr>
              <a:t>groups</a:t>
            </a:r>
            <a:endParaRPr lang="en-US" sz="2000" dirty="0">
              <a:solidFill>
                <a:srgbClr val="000000"/>
              </a:solidFill>
            </a:endParaRPr>
          </a:p>
        </p:txBody>
      </p:sp>
    </p:spTree>
    <p:extLst>
      <p:ext uri="{BB962C8B-B14F-4D97-AF65-F5344CB8AC3E}">
        <p14:creationId xmlns:p14="http://schemas.microsoft.com/office/powerpoint/2010/main" val="42571154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a:t>Inference for Several Means (ANOVA)</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Intro to ANOVA</a:t>
            </a:r>
          </a:p>
          <a:p>
            <a:pPr>
              <a:spcBef>
                <a:spcPct val="20000"/>
              </a:spcBef>
              <a:buClr>
                <a:srgbClr val="1C5696"/>
              </a:buClr>
              <a:buSzPct val="80000"/>
            </a:pPr>
            <a:r>
              <a:rPr lang="en-US" sz="3200" b="1" dirty="0" smtClean="0">
                <a:solidFill>
                  <a:srgbClr val="000000"/>
                </a:solidFill>
              </a:rPr>
              <a:t>Hypothesis Testing</a:t>
            </a:r>
          </a:p>
          <a:p>
            <a:r>
              <a:rPr lang="en-US" b="1" dirty="0">
                <a:solidFill>
                  <a:srgbClr val="000000"/>
                </a:solidFill>
              </a:rPr>
              <a:t>Checking </a:t>
            </a:r>
            <a:r>
              <a:rPr lang="en-US" b="1" dirty="0" smtClean="0">
                <a:solidFill>
                  <a:srgbClr val="000000"/>
                </a:solidFill>
              </a:rPr>
              <a:t>Requirements and </a:t>
            </a:r>
            <a:r>
              <a:rPr lang="en-US" b="1" dirty="0">
                <a:solidFill>
                  <a:srgbClr val="000000"/>
                </a:solidFill>
              </a:rPr>
              <a:t>Descriptive Statistics</a:t>
            </a:r>
            <a:endParaRPr lang="en-US" dirty="0">
              <a:solidFill>
                <a:srgbClr val="000000"/>
              </a:solidFill>
            </a:endParaRPr>
          </a:p>
          <a:p>
            <a:pPr>
              <a:spcBef>
                <a:spcPct val="20000"/>
              </a:spcBef>
              <a:buClr>
                <a:srgbClr val="1C5696"/>
              </a:buClr>
              <a:buSzPct val="80000"/>
            </a:pPr>
            <a:endParaRPr lang="en-US"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58090" y="1549400"/>
            <a:ext cx="6199910" cy="6096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3842478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idx="4294967295"/>
          </p:nvPr>
        </p:nvSpPr>
        <p:spPr/>
        <p:txBody>
          <a:bodyPr/>
          <a:lstStyle/>
          <a:p>
            <a:pPr eaLnBrk="1" hangingPunct="1"/>
            <a:r>
              <a:rPr lang="en-US" smtClean="0"/>
              <a:t>Quantitative Procedures Tree</a:t>
            </a:r>
          </a:p>
        </p:txBody>
      </p:sp>
      <p:sp>
        <p:nvSpPr>
          <p:cNvPr id="4099" name="Rectangle 5"/>
          <p:cNvSpPr>
            <a:spLocks noChangeArrowheads="1"/>
          </p:cNvSpPr>
          <p:nvPr/>
        </p:nvSpPr>
        <p:spPr bwMode="auto">
          <a:xfrm>
            <a:off x="3200400" y="1371600"/>
            <a:ext cx="30480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n-US" sz="2000"/>
              <a:t>Quantitative Procedures</a:t>
            </a:r>
          </a:p>
        </p:txBody>
      </p:sp>
      <p:sp>
        <p:nvSpPr>
          <p:cNvPr id="4100" name="Rectangle 8"/>
          <p:cNvSpPr>
            <a:spLocks noChangeArrowheads="1"/>
          </p:cNvSpPr>
          <p:nvPr/>
        </p:nvSpPr>
        <p:spPr bwMode="auto">
          <a:xfrm>
            <a:off x="685800" y="2286000"/>
            <a:ext cx="17526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n-US" sz="2000"/>
              <a:t>One Sample</a:t>
            </a:r>
          </a:p>
        </p:txBody>
      </p:sp>
      <p:sp>
        <p:nvSpPr>
          <p:cNvPr id="4101" name="Rectangle 9"/>
          <p:cNvSpPr>
            <a:spLocks noChangeArrowheads="1"/>
          </p:cNvSpPr>
          <p:nvPr/>
        </p:nvSpPr>
        <p:spPr bwMode="auto">
          <a:xfrm>
            <a:off x="4191000" y="2286000"/>
            <a:ext cx="17526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n-US" sz="2000"/>
              <a:t>Two Samples</a:t>
            </a:r>
          </a:p>
        </p:txBody>
      </p:sp>
      <p:sp>
        <p:nvSpPr>
          <p:cNvPr id="4102" name="Rectangle 10"/>
          <p:cNvSpPr>
            <a:spLocks noChangeArrowheads="1"/>
          </p:cNvSpPr>
          <p:nvPr/>
        </p:nvSpPr>
        <p:spPr bwMode="auto">
          <a:xfrm>
            <a:off x="6934200" y="2286000"/>
            <a:ext cx="17526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n-US" sz="2000"/>
              <a:t>2+ Samples</a:t>
            </a:r>
          </a:p>
        </p:txBody>
      </p:sp>
      <p:sp>
        <p:nvSpPr>
          <p:cNvPr id="4103" name="Rectangle 11"/>
          <p:cNvSpPr>
            <a:spLocks noChangeArrowheads="1"/>
          </p:cNvSpPr>
          <p:nvPr/>
        </p:nvSpPr>
        <p:spPr bwMode="auto">
          <a:xfrm>
            <a:off x="0" y="3352800"/>
            <a:ext cx="15240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l-GR" sz="1800">
                <a:latin typeface="Times New Roman" pitchFamily="18" charset="0"/>
                <a:cs typeface="Times New Roman" pitchFamily="18" charset="0"/>
              </a:rPr>
              <a:t>σ</a:t>
            </a:r>
            <a:r>
              <a:rPr lang="en-US" sz="1800">
                <a:latin typeface="Times New Roman" pitchFamily="18" charset="0"/>
                <a:cs typeface="Times New Roman" pitchFamily="18" charset="0"/>
              </a:rPr>
              <a:t> Known (1)</a:t>
            </a:r>
            <a:endParaRPr lang="el-GR" sz="1800">
              <a:latin typeface="Times New Roman" pitchFamily="18" charset="0"/>
              <a:cs typeface="Times New Roman" pitchFamily="18" charset="0"/>
            </a:endParaRPr>
          </a:p>
        </p:txBody>
      </p:sp>
      <p:sp>
        <p:nvSpPr>
          <p:cNvPr id="4104" name="Rectangle 12"/>
          <p:cNvSpPr>
            <a:spLocks noChangeArrowheads="1"/>
          </p:cNvSpPr>
          <p:nvPr/>
        </p:nvSpPr>
        <p:spPr bwMode="auto">
          <a:xfrm>
            <a:off x="1600200" y="3352800"/>
            <a:ext cx="16764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l-GR" sz="1800">
                <a:latin typeface="Times New Roman" pitchFamily="18" charset="0"/>
                <a:cs typeface="Times New Roman" pitchFamily="18" charset="0"/>
              </a:rPr>
              <a:t>σ</a:t>
            </a:r>
            <a:r>
              <a:rPr lang="en-US" sz="1800">
                <a:latin typeface="Times New Roman" pitchFamily="18" charset="0"/>
                <a:cs typeface="Times New Roman" pitchFamily="18" charset="0"/>
              </a:rPr>
              <a:t> Unknown (2)</a:t>
            </a:r>
            <a:endParaRPr lang="el-GR" sz="1800">
              <a:latin typeface="Times New Roman" pitchFamily="18" charset="0"/>
              <a:cs typeface="Times New Roman" pitchFamily="18" charset="0"/>
            </a:endParaRPr>
          </a:p>
        </p:txBody>
      </p:sp>
      <p:sp>
        <p:nvSpPr>
          <p:cNvPr id="4105" name="Rectangle 13"/>
          <p:cNvSpPr>
            <a:spLocks noChangeArrowheads="1"/>
          </p:cNvSpPr>
          <p:nvPr/>
        </p:nvSpPr>
        <p:spPr bwMode="auto">
          <a:xfrm>
            <a:off x="3429000" y="3124200"/>
            <a:ext cx="1676400" cy="9144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l-GR" sz="1800">
                <a:latin typeface="Times New Roman" pitchFamily="18" charset="0"/>
                <a:cs typeface="Times New Roman" pitchFamily="18" charset="0"/>
              </a:rPr>
              <a:t>σ</a:t>
            </a:r>
            <a:r>
              <a:rPr lang="en-US" sz="1800">
                <a:latin typeface="Times New Roman" pitchFamily="18" charset="0"/>
                <a:cs typeface="Times New Roman" pitchFamily="18" charset="0"/>
              </a:rPr>
              <a:t> Unknown, Paired Samples (3)</a:t>
            </a:r>
            <a:endParaRPr lang="el-GR" sz="1800">
              <a:latin typeface="Times New Roman" pitchFamily="18" charset="0"/>
              <a:cs typeface="Times New Roman" pitchFamily="18" charset="0"/>
            </a:endParaRPr>
          </a:p>
        </p:txBody>
      </p:sp>
      <p:sp>
        <p:nvSpPr>
          <p:cNvPr id="4106" name="Rectangle 14"/>
          <p:cNvSpPr>
            <a:spLocks noChangeArrowheads="1"/>
          </p:cNvSpPr>
          <p:nvPr/>
        </p:nvSpPr>
        <p:spPr bwMode="auto">
          <a:xfrm>
            <a:off x="5181600" y="3124200"/>
            <a:ext cx="1905000" cy="9144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l-GR" sz="1800">
                <a:latin typeface="Times New Roman" pitchFamily="18" charset="0"/>
                <a:cs typeface="Times New Roman" pitchFamily="18" charset="0"/>
              </a:rPr>
              <a:t>σ</a:t>
            </a:r>
            <a:r>
              <a:rPr lang="en-US" sz="1800">
                <a:latin typeface="Times New Roman" pitchFamily="18" charset="0"/>
                <a:cs typeface="Times New Roman" pitchFamily="18" charset="0"/>
              </a:rPr>
              <a:t> Unknown, Independent Samples (4)</a:t>
            </a:r>
            <a:endParaRPr lang="el-GR" sz="1800">
              <a:latin typeface="Times New Roman" pitchFamily="18" charset="0"/>
              <a:cs typeface="Times New Roman" pitchFamily="18" charset="0"/>
            </a:endParaRPr>
          </a:p>
        </p:txBody>
      </p:sp>
      <p:sp>
        <p:nvSpPr>
          <p:cNvPr id="4107" name="Line 15"/>
          <p:cNvSpPr>
            <a:spLocks noChangeShapeType="1"/>
          </p:cNvSpPr>
          <p:nvPr/>
        </p:nvSpPr>
        <p:spPr bwMode="auto">
          <a:xfrm flipH="1">
            <a:off x="1066800" y="2667000"/>
            <a:ext cx="3810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08" name="Line 16"/>
          <p:cNvSpPr>
            <a:spLocks noChangeShapeType="1"/>
          </p:cNvSpPr>
          <p:nvPr/>
        </p:nvSpPr>
        <p:spPr bwMode="auto">
          <a:xfrm>
            <a:off x="1447800" y="2667000"/>
            <a:ext cx="8382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09" name="Line 17"/>
          <p:cNvSpPr>
            <a:spLocks noChangeShapeType="1"/>
          </p:cNvSpPr>
          <p:nvPr/>
        </p:nvSpPr>
        <p:spPr bwMode="auto">
          <a:xfrm flipH="1">
            <a:off x="1600200" y="1752600"/>
            <a:ext cx="3124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10" name="Line 18"/>
          <p:cNvSpPr>
            <a:spLocks noChangeShapeType="1"/>
          </p:cNvSpPr>
          <p:nvPr/>
        </p:nvSpPr>
        <p:spPr bwMode="auto">
          <a:xfrm>
            <a:off x="4724400" y="1752600"/>
            <a:ext cx="152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11" name="Line 19"/>
          <p:cNvSpPr>
            <a:spLocks noChangeShapeType="1"/>
          </p:cNvSpPr>
          <p:nvPr/>
        </p:nvSpPr>
        <p:spPr bwMode="auto">
          <a:xfrm flipH="1">
            <a:off x="4267200" y="2667000"/>
            <a:ext cx="7620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12" name="Line 20"/>
          <p:cNvSpPr>
            <a:spLocks noChangeShapeType="1"/>
          </p:cNvSpPr>
          <p:nvPr/>
        </p:nvSpPr>
        <p:spPr bwMode="auto">
          <a:xfrm>
            <a:off x="5029200" y="2667000"/>
            <a:ext cx="9906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13" name="Line 21"/>
          <p:cNvSpPr>
            <a:spLocks noChangeShapeType="1"/>
          </p:cNvSpPr>
          <p:nvPr/>
        </p:nvSpPr>
        <p:spPr bwMode="auto">
          <a:xfrm>
            <a:off x="4724400" y="1752600"/>
            <a:ext cx="30480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14" name="Rectangle 22"/>
          <p:cNvSpPr>
            <a:spLocks noChangeArrowheads="1"/>
          </p:cNvSpPr>
          <p:nvPr/>
        </p:nvSpPr>
        <p:spPr bwMode="auto">
          <a:xfrm>
            <a:off x="7620000" y="3200400"/>
            <a:ext cx="1066800" cy="9144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lgn="ctr">
              <a:buFont typeface="Arial" pitchFamily="34" charset="0"/>
              <a:buNone/>
            </a:pPr>
            <a:r>
              <a:rPr lang="en-US" sz="4000">
                <a:latin typeface="Times New Roman" pitchFamily="18" charset="0"/>
                <a:cs typeface="Times New Roman" pitchFamily="18" charset="0"/>
              </a:rPr>
              <a:t>?</a:t>
            </a:r>
            <a:endParaRPr lang="el-GR" sz="4000">
              <a:latin typeface="Times New Roman" pitchFamily="18" charset="0"/>
              <a:cs typeface="Times New Roman" pitchFamily="18" charset="0"/>
            </a:endParaRPr>
          </a:p>
        </p:txBody>
      </p:sp>
      <p:sp>
        <p:nvSpPr>
          <p:cNvPr id="4115" name="Line 23"/>
          <p:cNvSpPr>
            <a:spLocks noChangeShapeType="1"/>
          </p:cNvSpPr>
          <p:nvPr/>
        </p:nvSpPr>
        <p:spPr bwMode="auto">
          <a:xfrm>
            <a:off x="7848600" y="2667000"/>
            <a:ext cx="3048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idx="4294967295"/>
          </p:nvPr>
        </p:nvSpPr>
        <p:spPr/>
        <p:txBody>
          <a:bodyPr/>
          <a:lstStyle/>
          <a:p>
            <a:pPr eaLnBrk="1" hangingPunct="1"/>
            <a:r>
              <a:rPr lang="en-US" smtClean="0"/>
              <a:t>Quantitative Procedures Tree</a:t>
            </a:r>
          </a:p>
        </p:txBody>
      </p:sp>
      <p:sp>
        <p:nvSpPr>
          <p:cNvPr id="5123" name="Rectangle 3"/>
          <p:cNvSpPr>
            <a:spLocks noChangeArrowheads="1"/>
          </p:cNvSpPr>
          <p:nvPr/>
        </p:nvSpPr>
        <p:spPr bwMode="auto">
          <a:xfrm>
            <a:off x="3200400" y="1371600"/>
            <a:ext cx="30480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n-US" sz="2000"/>
              <a:t>Quantitative Procedures</a:t>
            </a:r>
          </a:p>
        </p:txBody>
      </p:sp>
      <p:sp>
        <p:nvSpPr>
          <p:cNvPr id="5124" name="Rectangle 4"/>
          <p:cNvSpPr>
            <a:spLocks noChangeArrowheads="1"/>
          </p:cNvSpPr>
          <p:nvPr/>
        </p:nvSpPr>
        <p:spPr bwMode="auto">
          <a:xfrm>
            <a:off x="685800" y="2286000"/>
            <a:ext cx="17526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n-US" sz="2000"/>
              <a:t>One Sample</a:t>
            </a:r>
          </a:p>
        </p:txBody>
      </p:sp>
      <p:sp>
        <p:nvSpPr>
          <p:cNvPr id="5125" name="Rectangle 5"/>
          <p:cNvSpPr>
            <a:spLocks noChangeArrowheads="1"/>
          </p:cNvSpPr>
          <p:nvPr/>
        </p:nvSpPr>
        <p:spPr bwMode="auto">
          <a:xfrm>
            <a:off x="4191000" y="2286000"/>
            <a:ext cx="17526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n-US" sz="2000"/>
              <a:t>Two Samples</a:t>
            </a:r>
          </a:p>
        </p:txBody>
      </p:sp>
      <p:sp>
        <p:nvSpPr>
          <p:cNvPr id="5126" name="Rectangle 6"/>
          <p:cNvSpPr>
            <a:spLocks noChangeArrowheads="1"/>
          </p:cNvSpPr>
          <p:nvPr/>
        </p:nvSpPr>
        <p:spPr bwMode="auto">
          <a:xfrm>
            <a:off x="6934200" y="2286000"/>
            <a:ext cx="17526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n-US" sz="2000"/>
              <a:t>2+ Samples</a:t>
            </a:r>
          </a:p>
        </p:txBody>
      </p:sp>
      <p:sp>
        <p:nvSpPr>
          <p:cNvPr id="5127" name="Rectangle 7"/>
          <p:cNvSpPr>
            <a:spLocks noChangeArrowheads="1"/>
          </p:cNvSpPr>
          <p:nvPr/>
        </p:nvSpPr>
        <p:spPr bwMode="auto">
          <a:xfrm>
            <a:off x="38100" y="3352800"/>
            <a:ext cx="15240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l-GR" sz="1800">
                <a:latin typeface="Times New Roman" pitchFamily="18" charset="0"/>
                <a:cs typeface="Times New Roman" pitchFamily="18" charset="0"/>
              </a:rPr>
              <a:t>σ</a:t>
            </a:r>
            <a:r>
              <a:rPr lang="en-US" sz="1800">
                <a:latin typeface="Times New Roman" pitchFamily="18" charset="0"/>
                <a:cs typeface="Times New Roman" pitchFamily="18" charset="0"/>
              </a:rPr>
              <a:t> Known (1)</a:t>
            </a:r>
            <a:endParaRPr lang="el-GR" sz="1800">
              <a:latin typeface="Times New Roman" pitchFamily="18" charset="0"/>
              <a:cs typeface="Times New Roman" pitchFamily="18" charset="0"/>
            </a:endParaRPr>
          </a:p>
        </p:txBody>
      </p:sp>
      <p:sp>
        <p:nvSpPr>
          <p:cNvPr id="5128" name="Rectangle 8"/>
          <p:cNvSpPr>
            <a:spLocks noChangeArrowheads="1"/>
          </p:cNvSpPr>
          <p:nvPr/>
        </p:nvSpPr>
        <p:spPr bwMode="auto">
          <a:xfrm>
            <a:off x="1600200" y="3352800"/>
            <a:ext cx="1676400" cy="3810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l-GR" sz="1800">
                <a:latin typeface="Times New Roman" pitchFamily="18" charset="0"/>
                <a:cs typeface="Times New Roman" pitchFamily="18" charset="0"/>
              </a:rPr>
              <a:t>σ</a:t>
            </a:r>
            <a:r>
              <a:rPr lang="en-US" sz="1800">
                <a:latin typeface="Times New Roman" pitchFamily="18" charset="0"/>
                <a:cs typeface="Times New Roman" pitchFamily="18" charset="0"/>
              </a:rPr>
              <a:t> Unknown (2)</a:t>
            </a:r>
            <a:endParaRPr lang="el-GR" sz="1800">
              <a:latin typeface="Times New Roman" pitchFamily="18" charset="0"/>
              <a:cs typeface="Times New Roman" pitchFamily="18" charset="0"/>
            </a:endParaRPr>
          </a:p>
        </p:txBody>
      </p:sp>
      <p:sp>
        <p:nvSpPr>
          <p:cNvPr id="5129" name="Rectangle 9"/>
          <p:cNvSpPr>
            <a:spLocks noChangeArrowheads="1"/>
          </p:cNvSpPr>
          <p:nvPr/>
        </p:nvSpPr>
        <p:spPr bwMode="auto">
          <a:xfrm>
            <a:off x="3429000" y="3124200"/>
            <a:ext cx="1676400" cy="9144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l-GR" sz="1800">
                <a:latin typeface="Times New Roman" pitchFamily="18" charset="0"/>
                <a:cs typeface="Times New Roman" pitchFamily="18" charset="0"/>
              </a:rPr>
              <a:t>σ</a:t>
            </a:r>
            <a:r>
              <a:rPr lang="en-US" sz="1800">
                <a:latin typeface="Times New Roman" pitchFamily="18" charset="0"/>
                <a:cs typeface="Times New Roman" pitchFamily="18" charset="0"/>
              </a:rPr>
              <a:t> Unknown, Paired Samples (3)</a:t>
            </a:r>
            <a:endParaRPr lang="el-GR" sz="1800">
              <a:latin typeface="Times New Roman" pitchFamily="18" charset="0"/>
              <a:cs typeface="Times New Roman" pitchFamily="18" charset="0"/>
            </a:endParaRPr>
          </a:p>
        </p:txBody>
      </p:sp>
      <p:sp>
        <p:nvSpPr>
          <p:cNvPr id="5130" name="Rectangle 10"/>
          <p:cNvSpPr>
            <a:spLocks noChangeArrowheads="1"/>
          </p:cNvSpPr>
          <p:nvPr/>
        </p:nvSpPr>
        <p:spPr bwMode="auto">
          <a:xfrm>
            <a:off x="5181600" y="3124200"/>
            <a:ext cx="1905000" cy="9144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marL="342900" indent="-342900">
              <a:buFont typeface="Arial" pitchFamily="34" charset="0"/>
              <a:buNone/>
            </a:pPr>
            <a:r>
              <a:rPr lang="el-GR" sz="1800">
                <a:latin typeface="Times New Roman" pitchFamily="18" charset="0"/>
                <a:cs typeface="Times New Roman" pitchFamily="18" charset="0"/>
              </a:rPr>
              <a:t>σ</a:t>
            </a:r>
            <a:r>
              <a:rPr lang="en-US" sz="1800">
                <a:latin typeface="Times New Roman" pitchFamily="18" charset="0"/>
                <a:cs typeface="Times New Roman" pitchFamily="18" charset="0"/>
              </a:rPr>
              <a:t> Unknown, Independent Samples (4)</a:t>
            </a:r>
            <a:endParaRPr lang="el-GR" sz="1800">
              <a:latin typeface="Times New Roman" pitchFamily="18" charset="0"/>
              <a:cs typeface="Times New Roman" pitchFamily="18" charset="0"/>
            </a:endParaRPr>
          </a:p>
        </p:txBody>
      </p:sp>
      <p:sp>
        <p:nvSpPr>
          <p:cNvPr id="5131" name="Line 11"/>
          <p:cNvSpPr>
            <a:spLocks noChangeShapeType="1"/>
          </p:cNvSpPr>
          <p:nvPr/>
        </p:nvSpPr>
        <p:spPr bwMode="auto">
          <a:xfrm flipH="1">
            <a:off x="1066800" y="2667000"/>
            <a:ext cx="3810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2" name="Line 12"/>
          <p:cNvSpPr>
            <a:spLocks noChangeShapeType="1"/>
          </p:cNvSpPr>
          <p:nvPr/>
        </p:nvSpPr>
        <p:spPr bwMode="auto">
          <a:xfrm>
            <a:off x="1447800" y="2667000"/>
            <a:ext cx="8382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3" name="Line 13"/>
          <p:cNvSpPr>
            <a:spLocks noChangeShapeType="1"/>
          </p:cNvSpPr>
          <p:nvPr/>
        </p:nvSpPr>
        <p:spPr bwMode="auto">
          <a:xfrm flipH="1">
            <a:off x="1600200" y="1752600"/>
            <a:ext cx="3124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4" name="Line 14"/>
          <p:cNvSpPr>
            <a:spLocks noChangeShapeType="1"/>
          </p:cNvSpPr>
          <p:nvPr/>
        </p:nvSpPr>
        <p:spPr bwMode="auto">
          <a:xfrm>
            <a:off x="4724400" y="1752600"/>
            <a:ext cx="1524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5" name="Line 15"/>
          <p:cNvSpPr>
            <a:spLocks noChangeShapeType="1"/>
          </p:cNvSpPr>
          <p:nvPr/>
        </p:nvSpPr>
        <p:spPr bwMode="auto">
          <a:xfrm flipH="1">
            <a:off x="4267200" y="2667000"/>
            <a:ext cx="7620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6" name="Line 16"/>
          <p:cNvSpPr>
            <a:spLocks noChangeShapeType="1"/>
          </p:cNvSpPr>
          <p:nvPr/>
        </p:nvSpPr>
        <p:spPr bwMode="auto">
          <a:xfrm>
            <a:off x="5029200" y="2667000"/>
            <a:ext cx="9906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7" name="Line 17"/>
          <p:cNvSpPr>
            <a:spLocks noChangeShapeType="1"/>
          </p:cNvSpPr>
          <p:nvPr/>
        </p:nvSpPr>
        <p:spPr bwMode="auto">
          <a:xfrm>
            <a:off x="4724400" y="1752600"/>
            <a:ext cx="30480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8" name="Rectangle 18"/>
          <p:cNvSpPr>
            <a:spLocks noChangeArrowheads="1"/>
          </p:cNvSpPr>
          <p:nvPr/>
        </p:nvSpPr>
        <p:spPr bwMode="auto">
          <a:xfrm>
            <a:off x="7467600" y="3200400"/>
            <a:ext cx="1524000" cy="914400"/>
          </a:xfrm>
          <a:prstGeom prst="rect">
            <a:avLst/>
          </a:prstGeom>
          <a:solidFill>
            <a:srgbClr val="0000FF"/>
          </a:solidFill>
          <a:ln w="38100" algn="ctr">
            <a:solidFill>
              <a:srgbClr val="FF0000"/>
            </a:solidFill>
            <a:miter lim="800000"/>
            <a:headEnd/>
            <a:tailEnd/>
          </a:ln>
        </p:spPr>
        <p:txBody>
          <a:bodyPr anchor="ctr"/>
          <a:lstStyle/>
          <a:p>
            <a:pPr marL="342900" indent="-342900" algn="ctr">
              <a:buFont typeface="Arial" pitchFamily="34" charset="0"/>
              <a:buNone/>
            </a:pPr>
            <a:r>
              <a:rPr lang="en-US" sz="1800" b="1">
                <a:solidFill>
                  <a:schemeClr val="bg1"/>
                </a:solidFill>
                <a:latin typeface="Times New Roman" pitchFamily="18" charset="0"/>
                <a:cs typeface="Times New Roman" pitchFamily="18" charset="0"/>
              </a:rPr>
              <a:t>ANOVA (5)</a:t>
            </a:r>
            <a:endParaRPr lang="el-GR" sz="1800" b="1">
              <a:solidFill>
                <a:schemeClr val="bg1"/>
              </a:solidFill>
              <a:latin typeface="Times New Roman" pitchFamily="18" charset="0"/>
              <a:cs typeface="Times New Roman" pitchFamily="18" charset="0"/>
            </a:endParaRPr>
          </a:p>
        </p:txBody>
      </p:sp>
      <p:sp>
        <p:nvSpPr>
          <p:cNvPr id="5139" name="Line 19"/>
          <p:cNvSpPr>
            <a:spLocks noChangeShapeType="1"/>
          </p:cNvSpPr>
          <p:nvPr/>
        </p:nvSpPr>
        <p:spPr bwMode="auto">
          <a:xfrm>
            <a:off x="7848600" y="2667000"/>
            <a:ext cx="3048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p:txBody>
          <a:bodyPr/>
          <a:lstStyle/>
          <a:p>
            <a:pPr eaLnBrk="1" hangingPunct="1"/>
            <a:r>
              <a:rPr lang="en-US" smtClean="0"/>
              <a:t>Analysis of Variance (ANOVA)</a:t>
            </a:r>
          </a:p>
        </p:txBody>
      </p:sp>
      <p:sp>
        <p:nvSpPr>
          <p:cNvPr id="8195" name="Rectangle 3"/>
          <p:cNvSpPr txBox="1">
            <a:spLocks noChangeArrowheads="1"/>
          </p:cNvSpPr>
          <p:nvPr/>
        </p:nvSpPr>
        <p:spPr bwMode="auto">
          <a:xfrm>
            <a:off x="152400" y="12954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96875" indent="-396875">
              <a:defRPr sz="3200">
                <a:solidFill>
                  <a:schemeClr val="tx1"/>
                </a:solidFill>
                <a:latin typeface="Arial" pitchFamily="34" charset="0"/>
                <a:ea typeface="ＭＳ Ｐゴシック" pitchFamily="34" charset="-128"/>
              </a:defRPr>
            </a:lvl1pPr>
            <a:lvl2pPr marL="1079500" indent="-34290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lvl="1">
              <a:buFont typeface="Arial" pitchFamily="34" charset="0"/>
              <a:buNone/>
            </a:pPr>
            <a:endParaRPr lang="el-GR" sz="1600" i="1" dirty="0">
              <a:cs typeface="Times New Roman" pitchFamily="18" charset="0"/>
            </a:endParaRPr>
          </a:p>
          <a:p>
            <a:r>
              <a:rPr lang="en-US" sz="1600" b="1" dirty="0"/>
              <a:t>ANOVA – Analysis of Variance Compares Sample Means – HUH??!!!</a:t>
            </a:r>
          </a:p>
          <a:p>
            <a:r>
              <a:rPr lang="en-US" sz="1600" b="1" dirty="0"/>
              <a:t>ANOVA compares 1) the variation between each of the sample means and 2) the variation within each of the samples.  </a:t>
            </a:r>
          </a:p>
          <a:p>
            <a:r>
              <a:rPr lang="en-US" sz="1600" b="1" dirty="0"/>
              <a:t>ANOVA tests whether several populations have the same mean by comparing how far apart the sample means are with how much variation there is within the samples.</a:t>
            </a:r>
          </a:p>
          <a:p>
            <a:endParaRPr lang="en-US" sz="1600" b="1" dirty="0"/>
          </a:p>
          <a:p>
            <a:r>
              <a:rPr lang="en-US" sz="1600" i="1" dirty="0"/>
              <a:t>Group 1=X       Group 2=O    </a:t>
            </a:r>
            <a:endParaRPr lang="en-US" sz="1600" i="1" dirty="0">
              <a:cs typeface="Times New Roman" pitchFamily="18" charset="0"/>
            </a:endParaRPr>
          </a:p>
          <a:p>
            <a:pPr lvl="1">
              <a:buFont typeface="Arial" pitchFamily="34" charset="0"/>
              <a:buNone/>
            </a:pPr>
            <a:r>
              <a:rPr lang="en-US" sz="1600" i="1" dirty="0">
                <a:cs typeface="Times New Roman" pitchFamily="18" charset="0"/>
              </a:rPr>
              <a:t>Example 1.  XXXXXXX                             OOOOOOO</a:t>
            </a:r>
          </a:p>
          <a:p>
            <a:pPr lvl="1">
              <a:buFont typeface="Arial" pitchFamily="34" charset="0"/>
              <a:buNone/>
            </a:pPr>
            <a:r>
              <a:rPr lang="en-US" sz="1600" i="1" dirty="0">
                <a:cs typeface="Times New Roman" pitchFamily="18" charset="0"/>
              </a:rPr>
              <a:t>		</a:t>
            </a:r>
            <a:r>
              <a:rPr lang="en-US" sz="1200" i="1" dirty="0">
                <a:cs typeface="Times New Roman" pitchFamily="18" charset="0"/>
              </a:rPr>
              <a:t>Min				Max</a:t>
            </a:r>
          </a:p>
          <a:p>
            <a:pPr lvl="1">
              <a:buFont typeface="Arial" pitchFamily="34" charset="0"/>
              <a:buNone/>
            </a:pPr>
            <a:r>
              <a:rPr lang="en-US" sz="1600" i="1" dirty="0">
                <a:cs typeface="Times New Roman" pitchFamily="18" charset="0"/>
              </a:rPr>
              <a:t>Variation Between Sample is larger than variation within Samples, so the means appear to be different</a:t>
            </a:r>
          </a:p>
          <a:p>
            <a:pPr lvl="1">
              <a:buFont typeface="Arial" pitchFamily="34" charset="0"/>
              <a:buNone/>
            </a:pPr>
            <a:endParaRPr lang="el-GR" sz="1600" i="1" dirty="0">
              <a:cs typeface="Times New Roman" pitchFamily="18" charset="0"/>
            </a:endParaRPr>
          </a:p>
          <a:p>
            <a:pPr lvl="1">
              <a:buFont typeface="Arial" pitchFamily="34" charset="0"/>
              <a:buNone/>
            </a:pPr>
            <a:r>
              <a:rPr lang="en-US" sz="1600" i="1" dirty="0">
                <a:cs typeface="Times New Roman" pitchFamily="18" charset="0"/>
              </a:rPr>
              <a:t>Example 2.  XOXX  OXOX  OXXO      XXOO     OOXX</a:t>
            </a:r>
          </a:p>
          <a:p>
            <a:pPr lvl="1">
              <a:buFont typeface="Arial" pitchFamily="34" charset="0"/>
              <a:buNone/>
            </a:pPr>
            <a:r>
              <a:rPr lang="en-US" sz="1600" i="1" dirty="0">
                <a:cs typeface="Times New Roman" pitchFamily="18" charset="0"/>
              </a:rPr>
              <a:t>		</a:t>
            </a:r>
            <a:r>
              <a:rPr lang="en-US" sz="1200" i="1" dirty="0">
                <a:cs typeface="Times New Roman" pitchFamily="18" charset="0"/>
              </a:rPr>
              <a:t>Min				Max</a:t>
            </a:r>
            <a:endParaRPr lang="el-GR" sz="1200" i="1" dirty="0">
              <a:cs typeface="Times New Roman" pitchFamily="18" charset="0"/>
            </a:endParaRPr>
          </a:p>
          <a:p>
            <a:pPr lvl="1">
              <a:buFont typeface="Arial" pitchFamily="34" charset="0"/>
              <a:buNone/>
            </a:pPr>
            <a:r>
              <a:rPr lang="en-US" sz="1600" i="1" dirty="0">
                <a:cs typeface="Times New Roman" pitchFamily="18" charset="0"/>
              </a:rPr>
              <a:t>Variation Between Sample is similar to variation within Samples, so the means appear to be similar</a:t>
            </a:r>
            <a:endParaRPr lang="en-US" sz="2000" i="1" dirty="0"/>
          </a:p>
        </p:txBody>
      </p:sp>
      <p:sp>
        <p:nvSpPr>
          <p:cNvPr id="8196" name="Rectangle 5"/>
          <p:cNvSpPr>
            <a:spLocks noChangeArrowheads="1"/>
          </p:cNvSpPr>
          <p:nvPr/>
        </p:nvSpPr>
        <p:spPr bwMode="auto">
          <a:xfrm>
            <a:off x="914400" y="3810000"/>
            <a:ext cx="7543800" cy="6096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8197" name="Rectangle 6"/>
          <p:cNvSpPr>
            <a:spLocks noChangeArrowheads="1"/>
          </p:cNvSpPr>
          <p:nvPr/>
        </p:nvSpPr>
        <p:spPr bwMode="auto">
          <a:xfrm>
            <a:off x="914400" y="5181600"/>
            <a:ext cx="7543800" cy="6096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anim calcmode="lin" valueType="num">
                                      <p:cBhvr additive="base">
                                        <p:cTn id="7"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2" end="2"/>
                                            </p:txEl>
                                          </p:spTgt>
                                        </p:tgtEl>
                                        <p:attrNameLst>
                                          <p:attrName>style.visibility</p:attrName>
                                        </p:attrNameLst>
                                      </p:cBhvr>
                                      <p:to>
                                        <p:strVal val="visible"/>
                                      </p:to>
                                    </p:set>
                                    <p:anim calcmode="lin" valueType="num">
                                      <p:cBhvr additive="base">
                                        <p:cTn id="13"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anim calcmode="lin" valueType="num">
                                      <p:cBhvr additive="base">
                                        <p:cTn id="19"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195">
                                            <p:txEl>
                                              <p:pRg st="5" end="5"/>
                                            </p:txEl>
                                          </p:spTgt>
                                        </p:tgtEl>
                                        <p:attrNameLst>
                                          <p:attrName>style.visibility</p:attrName>
                                        </p:attrNameLst>
                                      </p:cBhvr>
                                      <p:to>
                                        <p:strVal val="visible"/>
                                      </p:to>
                                    </p:set>
                                    <p:anim calcmode="lin" valueType="num">
                                      <p:cBhvr additive="base">
                                        <p:cTn id="25" dur="500" fill="hold"/>
                                        <p:tgtEl>
                                          <p:spTgt spid="819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8195">
                                            <p:txEl>
                                              <p:pRg st="6" end="6"/>
                                            </p:txEl>
                                          </p:spTgt>
                                        </p:tgtEl>
                                        <p:attrNameLst>
                                          <p:attrName>style.visibility</p:attrName>
                                        </p:attrNameLst>
                                      </p:cBhvr>
                                      <p:to>
                                        <p:strVal val="visible"/>
                                      </p:to>
                                    </p:set>
                                    <p:anim calcmode="lin" valueType="num">
                                      <p:cBhvr additive="base">
                                        <p:cTn id="29"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195">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8195">
                                            <p:txEl>
                                              <p:pRg st="7" end="7"/>
                                            </p:txEl>
                                          </p:spTgt>
                                        </p:tgtEl>
                                        <p:attrNameLst>
                                          <p:attrName>style.visibility</p:attrName>
                                        </p:attrNameLst>
                                      </p:cBhvr>
                                      <p:to>
                                        <p:strVal val="visible"/>
                                      </p:to>
                                    </p:set>
                                    <p:anim calcmode="lin" valueType="num">
                                      <p:cBhvr additive="base">
                                        <p:cTn id="33" dur="500" fill="hold"/>
                                        <p:tgtEl>
                                          <p:spTgt spid="8195">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195">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8195">
                                            <p:txEl>
                                              <p:pRg st="8" end="8"/>
                                            </p:txEl>
                                          </p:spTgt>
                                        </p:tgtEl>
                                        <p:attrNameLst>
                                          <p:attrName>style.visibility</p:attrName>
                                        </p:attrNameLst>
                                      </p:cBhvr>
                                      <p:to>
                                        <p:strVal val="visible"/>
                                      </p:to>
                                    </p:set>
                                    <p:anim calcmode="lin" valueType="num">
                                      <p:cBhvr additive="base">
                                        <p:cTn id="37" dur="500" fill="hold"/>
                                        <p:tgtEl>
                                          <p:spTgt spid="8195">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5">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8195">
                                            <p:txEl>
                                              <p:pRg st="10" end="10"/>
                                            </p:txEl>
                                          </p:spTgt>
                                        </p:tgtEl>
                                        <p:attrNameLst>
                                          <p:attrName>style.visibility</p:attrName>
                                        </p:attrNameLst>
                                      </p:cBhvr>
                                      <p:to>
                                        <p:strVal val="visible"/>
                                      </p:to>
                                    </p:set>
                                    <p:anim calcmode="lin" valueType="num">
                                      <p:cBhvr additive="base">
                                        <p:cTn id="41" dur="5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195">
                                            <p:txEl>
                                              <p:pRg st="10" end="10"/>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8195">
                                            <p:txEl>
                                              <p:pRg st="11" end="11"/>
                                            </p:txEl>
                                          </p:spTgt>
                                        </p:tgtEl>
                                        <p:attrNameLst>
                                          <p:attrName>style.visibility</p:attrName>
                                        </p:attrNameLst>
                                      </p:cBhvr>
                                      <p:to>
                                        <p:strVal val="visible"/>
                                      </p:to>
                                    </p:set>
                                    <p:anim calcmode="lin" valueType="num">
                                      <p:cBhvr additive="base">
                                        <p:cTn id="45" dur="500" fill="hold"/>
                                        <p:tgtEl>
                                          <p:spTgt spid="8195">
                                            <p:txEl>
                                              <p:pRg st="11" end="1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8195">
                                            <p:txEl>
                                              <p:pRg st="11" end="11"/>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8195">
                                            <p:txEl>
                                              <p:pRg st="12" end="12"/>
                                            </p:txEl>
                                          </p:spTgt>
                                        </p:tgtEl>
                                        <p:attrNameLst>
                                          <p:attrName>style.visibility</p:attrName>
                                        </p:attrNameLst>
                                      </p:cBhvr>
                                      <p:to>
                                        <p:strVal val="visible"/>
                                      </p:to>
                                    </p:set>
                                    <p:anim calcmode="lin" valueType="num">
                                      <p:cBhvr additive="base">
                                        <p:cTn id="49" dur="500" fill="hold"/>
                                        <p:tgtEl>
                                          <p:spTgt spid="8195">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195">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196"/>
                                        </p:tgtEl>
                                        <p:attrNameLst>
                                          <p:attrName>style.visibility</p:attrName>
                                        </p:attrNameLst>
                                      </p:cBhvr>
                                      <p:to>
                                        <p:strVal val="visible"/>
                                      </p:to>
                                    </p:set>
                                    <p:anim calcmode="lin" valueType="num">
                                      <p:cBhvr additive="base">
                                        <p:cTn id="55" dur="500" fill="hold"/>
                                        <p:tgtEl>
                                          <p:spTgt spid="8196"/>
                                        </p:tgtEl>
                                        <p:attrNameLst>
                                          <p:attrName>ppt_x</p:attrName>
                                        </p:attrNameLst>
                                      </p:cBhvr>
                                      <p:tavLst>
                                        <p:tav tm="0">
                                          <p:val>
                                            <p:strVal val="#ppt_x"/>
                                          </p:val>
                                        </p:tav>
                                        <p:tav tm="100000">
                                          <p:val>
                                            <p:strVal val="#ppt_x"/>
                                          </p:val>
                                        </p:tav>
                                      </p:tavLst>
                                    </p:anim>
                                    <p:anim calcmode="lin" valueType="num">
                                      <p:cBhvr additive="base">
                                        <p:cTn id="56" dur="500" fill="hold"/>
                                        <p:tgtEl>
                                          <p:spTgt spid="8196"/>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197"/>
                                        </p:tgtEl>
                                        <p:attrNameLst>
                                          <p:attrName>style.visibility</p:attrName>
                                        </p:attrNameLst>
                                      </p:cBhvr>
                                      <p:to>
                                        <p:strVal val="visible"/>
                                      </p:to>
                                    </p:set>
                                    <p:anim calcmode="lin" valueType="num">
                                      <p:cBhvr additive="base">
                                        <p:cTn id="61" dur="500" fill="hold"/>
                                        <p:tgtEl>
                                          <p:spTgt spid="8197"/>
                                        </p:tgtEl>
                                        <p:attrNameLst>
                                          <p:attrName>ppt_x</p:attrName>
                                        </p:attrNameLst>
                                      </p:cBhvr>
                                      <p:tavLst>
                                        <p:tav tm="0">
                                          <p:val>
                                            <p:strVal val="#ppt_x"/>
                                          </p:val>
                                        </p:tav>
                                        <p:tav tm="100000">
                                          <p:val>
                                            <p:strVal val="#ppt_x"/>
                                          </p:val>
                                        </p:tav>
                                      </p:tavLst>
                                    </p:anim>
                                    <p:anim calcmode="lin" valueType="num">
                                      <p:cBhvr additive="base">
                                        <p:cTn id="62"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P spid="8196" grpId="0" animBg="1"/>
      <p:bldP spid="819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p:txBody>
          <a:bodyPr/>
          <a:lstStyle/>
          <a:p>
            <a:pPr eaLnBrk="1" hangingPunct="1"/>
            <a:r>
              <a:rPr lang="en-US" dirty="0" smtClean="0"/>
              <a:t>F distribution</a:t>
            </a:r>
          </a:p>
        </p:txBody>
      </p:sp>
      <p:sp>
        <p:nvSpPr>
          <p:cNvPr id="8195" name="Rectangle 3"/>
          <p:cNvSpPr txBox="1">
            <a:spLocks noChangeArrowheads="1"/>
          </p:cNvSpPr>
          <p:nvPr/>
        </p:nvSpPr>
        <p:spPr bwMode="auto">
          <a:xfrm>
            <a:off x="152400" y="1295400"/>
            <a:ext cx="838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96875" indent="-396875">
              <a:defRPr sz="3200">
                <a:solidFill>
                  <a:schemeClr val="tx1"/>
                </a:solidFill>
                <a:latin typeface="Arial" pitchFamily="34" charset="0"/>
                <a:ea typeface="ＭＳ Ｐゴシック" pitchFamily="34" charset="-128"/>
              </a:defRPr>
            </a:lvl1pPr>
            <a:lvl2pPr marL="1079500" indent="-34290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marL="0" lvl="1" indent="0">
              <a:buNone/>
            </a:pPr>
            <a:r>
              <a:rPr lang="en-US" sz="2800" b="1" dirty="0" smtClean="0"/>
              <a:t>Here is a brief summary of the characteristics of the </a:t>
            </a:r>
            <a:r>
              <a:rPr lang="en-US" sz="2800" b="1" i="1" dirty="0" smtClean="0"/>
              <a:t>F</a:t>
            </a:r>
            <a:r>
              <a:rPr lang="en-US" sz="2800" b="1" dirty="0" smtClean="0"/>
              <a:t>-distribution: </a:t>
            </a:r>
          </a:p>
          <a:p>
            <a:r>
              <a:rPr lang="en-US" sz="2800" dirty="0" smtClean="0"/>
              <a:t>It is right skewed. </a:t>
            </a:r>
          </a:p>
          <a:p>
            <a:r>
              <a:rPr lang="en-US" sz="2800" dirty="0" smtClean="0"/>
              <a:t>The values of </a:t>
            </a:r>
            <a:r>
              <a:rPr lang="en-US" sz="2800" i="1" dirty="0"/>
              <a:t>F</a:t>
            </a:r>
            <a:r>
              <a:rPr lang="en-US" sz="2800" dirty="0" smtClean="0"/>
              <a:t> are never negative. </a:t>
            </a:r>
          </a:p>
          <a:p>
            <a:r>
              <a:rPr lang="en-US" sz="2800" dirty="0" smtClean="0"/>
              <a:t>The </a:t>
            </a:r>
            <a:r>
              <a:rPr lang="en-US" sz="2800" i="1" dirty="0"/>
              <a:t>P</a:t>
            </a:r>
            <a:r>
              <a:rPr lang="en-US" sz="2800" dirty="0" smtClean="0"/>
              <a:t>-value for the ANOVA test is the area in the </a:t>
            </a:r>
            <a:r>
              <a:rPr lang="en-US" sz="2800" i="1" dirty="0" smtClean="0"/>
              <a:t>right tail</a:t>
            </a:r>
            <a:r>
              <a:rPr lang="en-US" sz="2800" dirty="0" smtClean="0"/>
              <a:t>. We will never divide the area in the tail. </a:t>
            </a:r>
          </a:p>
        </p:txBody>
      </p:sp>
      <p:pic>
        <p:nvPicPr>
          <p:cNvPr id="41986" name="Picture 2" descr="Gratitude-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2583" y="4419600"/>
            <a:ext cx="4003258"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28570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idx="4294967295"/>
          </p:nvPr>
        </p:nvSpPr>
        <p:spPr/>
        <p:txBody>
          <a:bodyPr/>
          <a:lstStyle/>
          <a:p>
            <a:pPr eaLnBrk="1" hangingPunct="1"/>
            <a:r>
              <a:rPr lang="en-US" smtClean="0"/>
              <a:t>Analysis of Variance (ANOVA)</a:t>
            </a:r>
          </a:p>
        </p:txBody>
      </p:sp>
      <p:sp>
        <p:nvSpPr>
          <p:cNvPr id="8195" name="Rectangle 3"/>
          <p:cNvSpPr txBox="1">
            <a:spLocks noChangeArrowheads="1"/>
          </p:cNvSpPr>
          <p:nvPr/>
        </p:nvSpPr>
        <p:spPr bwMode="auto">
          <a:xfrm>
            <a:off x="152400" y="1158875"/>
            <a:ext cx="83820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96875" indent="-396875">
              <a:defRPr sz="3200">
                <a:solidFill>
                  <a:schemeClr val="tx1"/>
                </a:solidFill>
                <a:latin typeface="Arial" pitchFamily="34" charset="0"/>
                <a:ea typeface="ＭＳ Ｐゴシック" pitchFamily="34" charset="-128"/>
              </a:defRPr>
            </a:lvl1pPr>
            <a:lvl2pPr marL="1079500" indent="-34290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lvl="1">
              <a:buFont typeface="Arial" pitchFamily="34" charset="0"/>
              <a:buNone/>
            </a:pPr>
            <a:endParaRPr lang="el-GR" sz="1600" i="1" dirty="0">
              <a:cs typeface="Times New Roman" pitchFamily="18" charset="0"/>
            </a:endParaRPr>
          </a:p>
          <a:p>
            <a:r>
              <a:rPr lang="en-US" sz="1600" b="1" dirty="0"/>
              <a:t>The Analysis of Variance F statistic for testing equality of several means has this form:</a:t>
            </a:r>
          </a:p>
          <a:p>
            <a:endParaRPr lang="en-US" sz="1600" b="1" dirty="0"/>
          </a:p>
          <a:p>
            <a:pPr>
              <a:buFont typeface="Arial" pitchFamily="34" charset="0"/>
              <a:buNone/>
            </a:pPr>
            <a:r>
              <a:rPr lang="en-US" sz="1600" b="1" dirty="0"/>
              <a:t>		F = variation among the sample means    </a:t>
            </a:r>
            <a:r>
              <a:rPr lang="en-US" sz="1600" b="1" dirty="0">
                <a:cs typeface="Arial" pitchFamily="34" charset="0"/>
              </a:rPr>
              <a:t>∕  </a:t>
            </a:r>
          </a:p>
          <a:p>
            <a:pPr>
              <a:buFont typeface="Arial" pitchFamily="34" charset="0"/>
              <a:buNone/>
            </a:pPr>
            <a:r>
              <a:rPr lang="en-US" sz="1600" b="1" dirty="0">
                <a:cs typeface="Arial" pitchFamily="34" charset="0"/>
              </a:rPr>
              <a:t>			variation among individuals in the same sample</a:t>
            </a:r>
          </a:p>
          <a:p>
            <a:endParaRPr lang="en-US" sz="1600" b="1" dirty="0"/>
          </a:p>
          <a:p>
            <a:r>
              <a:rPr lang="en-US" sz="1600" b="1" dirty="0"/>
              <a:t>Similar to other Test Statistics (e.g. Z-Score, t statistic), as F gets </a:t>
            </a:r>
            <a:r>
              <a:rPr lang="en-US" sz="1600" b="1" dirty="0" smtClean="0"/>
              <a:t>further away from zero, </a:t>
            </a:r>
            <a:r>
              <a:rPr lang="en-US" sz="1600" b="1" dirty="0"/>
              <a:t>the greater likelihood that the value becomes an </a:t>
            </a:r>
            <a:r>
              <a:rPr lang="en-US" sz="1600" b="1" dirty="0" smtClean="0"/>
              <a:t>“unusual result”</a:t>
            </a:r>
            <a:endParaRPr lang="en-US" sz="1600" b="1" dirty="0"/>
          </a:p>
          <a:p>
            <a:pPr>
              <a:buFont typeface="Arial" pitchFamily="34" charset="0"/>
              <a:buNone/>
            </a:pPr>
            <a:endParaRPr lang="en-US" sz="1600" b="1" dirty="0">
              <a:cs typeface="Arial" pitchFamily="34" charset="0"/>
            </a:endParaRPr>
          </a:p>
        </p:txBody>
      </p:sp>
      <p:pic>
        <p:nvPicPr>
          <p:cNvPr id="819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4084638"/>
            <a:ext cx="6478588" cy="172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8197" name="TextBox 5"/>
          <p:cNvSpPr txBox="1">
            <a:spLocks noChangeArrowheads="1"/>
          </p:cNvSpPr>
          <p:nvPr/>
        </p:nvSpPr>
        <p:spPr bwMode="auto">
          <a:xfrm>
            <a:off x="0" y="4054475"/>
            <a:ext cx="3052763"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buFont typeface="Arial" pitchFamily="34" charset="0"/>
              <a:buNone/>
            </a:pPr>
            <a:r>
              <a:rPr lang="en-US" sz="1600"/>
              <a:t>Variation among sample means</a:t>
            </a:r>
          </a:p>
        </p:txBody>
      </p:sp>
      <p:sp>
        <p:nvSpPr>
          <p:cNvPr id="8198" name="TextBox 6"/>
          <p:cNvSpPr txBox="1">
            <a:spLocks noChangeArrowheads="1"/>
          </p:cNvSpPr>
          <p:nvPr/>
        </p:nvSpPr>
        <p:spPr bwMode="auto">
          <a:xfrm>
            <a:off x="0" y="6035675"/>
            <a:ext cx="4510088"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3200">
                <a:solidFill>
                  <a:schemeClr val="tx1"/>
                </a:solidFill>
                <a:latin typeface="Arial" pitchFamily="34" charset="0"/>
                <a:ea typeface="ＭＳ Ｐゴシック" pitchFamily="34" charset="-128"/>
              </a:defRPr>
            </a:lvl1pPr>
            <a:lvl2pPr marL="742950" indent="-285750">
              <a:defRPr sz="3200">
                <a:solidFill>
                  <a:schemeClr val="tx1"/>
                </a:solidFill>
                <a:latin typeface="Arial" pitchFamily="34" charset="0"/>
                <a:ea typeface="ＭＳ Ｐゴシック" pitchFamily="34" charset="-128"/>
              </a:defRPr>
            </a:lvl2pPr>
            <a:lvl3pPr marL="1143000" indent="-228600">
              <a:defRPr sz="3200">
                <a:solidFill>
                  <a:schemeClr val="tx1"/>
                </a:solidFill>
                <a:latin typeface="Arial" pitchFamily="34" charset="0"/>
                <a:ea typeface="ＭＳ Ｐゴシック" pitchFamily="34" charset="-128"/>
              </a:defRPr>
            </a:lvl3pPr>
            <a:lvl4pPr marL="1600200" indent="-228600">
              <a:defRPr sz="3200">
                <a:solidFill>
                  <a:schemeClr val="tx1"/>
                </a:solidFill>
                <a:latin typeface="Arial" pitchFamily="34" charset="0"/>
                <a:ea typeface="ＭＳ Ｐゴシック" pitchFamily="34" charset="-128"/>
              </a:defRPr>
            </a:lvl4pPr>
            <a:lvl5pPr marL="2057400" indent="-228600">
              <a:defRPr sz="3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lr>
                <a:srgbClr val="1C5696"/>
              </a:buClr>
              <a:buSzPct val="80000"/>
              <a:buFont typeface="Arial" pitchFamily="34" charset="0"/>
              <a:buChar char="•"/>
              <a:defRPr sz="3200">
                <a:solidFill>
                  <a:schemeClr val="tx1"/>
                </a:solidFill>
                <a:latin typeface="Arial" pitchFamily="34" charset="0"/>
                <a:ea typeface="ＭＳ Ｐゴシック" pitchFamily="34" charset="-128"/>
              </a:defRPr>
            </a:lvl9pPr>
          </a:lstStyle>
          <a:p>
            <a:pPr>
              <a:buFont typeface="Arial" pitchFamily="34" charset="0"/>
              <a:buNone/>
            </a:pPr>
            <a:r>
              <a:rPr lang="en-US" sz="1600"/>
              <a:t>Variation among individuals in the same sample</a:t>
            </a:r>
          </a:p>
        </p:txBody>
      </p:sp>
      <p:cxnSp>
        <p:nvCxnSpPr>
          <p:cNvPr id="8199" name="Straight Arrow Connector 8"/>
          <p:cNvCxnSpPr>
            <a:cxnSpLocks noChangeShapeType="1"/>
            <a:stCxn id="8197" idx="2"/>
          </p:cNvCxnSpPr>
          <p:nvPr/>
        </p:nvCxnSpPr>
        <p:spPr bwMode="auto">
          <a:xfrm rot="16200000" flipH="1">
            <a:off x="1580357" y="4339431"/>
            <a:ext cx="728662" cy="835025"/>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200" name="Straight Arrow Connector 9"/>
          <p:cNvCxnSpPr>
            <a:cxnSpLocks noChangeShapeType="1"/>
          </p:cNvCxnSpPr>
          <p:nvPr/>
        </p:nvCxnSpPr>
        <p:spPr bwMode="auto">
          <a:xfrm rot="5400000" flipH="1" flipV="1">
            <a:off x="1774031" y="5480844"/>
            <a:ext cx="566738" cy="4572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201" name="Straight Arrow Connector 11"/>
          <p:cNvCxnSpPr>
            <a:cxnSpLocks noChangeShapeType="1"/>
          </p:cNvCxnSpPr>
          <p:nvPr/>
        </p:nvCxnSpPr>
        <p:spPr bwMode="auto">
          <a:xfrm rot="16200000" flipH="1">
            <a:off x="6377781" y="3848894"/>
            <a:ext cx="1262063" cy="911225"/>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anim calcmode="lin" valueType="num">
                                      <p:cBhvr additive="base">
                                        <p:cTn id="7"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3" end="3"/>
                                            </p:txEl>
                                          </p:spTgt>
                                        </p:tgtEl>
                                        <p:attrNameLst>
                                          <p:attrName>style.visibility</p:attrName>
                                        </p:attrNameLst>
                                      </p:cBhvr>
                                      <p:to>
                                        <p:strVal val="visible"/>
                                      </p:to>
                                    </p:set>
                                    <p:anim calcmode="lin" valueType="num">
                                      <p:cBhvr additive="base">
                                        <p:cTn id="13"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 calcmode="lin" valueType="num">
                                      <p:cBhvr additive="base">
                                        <p:cTn id="19"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195">
                                            <p:txEl>
                                              <p:pRg st="6" end="6"/>
                                            </p:txEl>
                                          </p:spTgt>
                                        </p:tgtEl>
                                        <p:attrNameLst>
                                          <p:attrName>style.visibility</p:attrName>
                                        </p:attrNameLst>
                                      </p:cBhvr>
                                      <p:to>
                                        <p:strVal val="visible"/>
                                      </p:to>
                                    </p:set>
                                    <p:anim calcmode="lin" valueType="num">
                                      <p:cBhvr additive="base">
                                        <p:cTn id="25"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8196"/>
                                        </p:tgtEl>
                                        <p:attrNameLst>
                                          <p:attrName>style.visibility</p:attrName>
                                        </p:attrNameLst>
                                      </p:cBhvr>
                                      <p:to>
                                        <p:strVal val="visible"/>
                                      </p:to>
                                    </p:set>
                                    <p:anim calcmode="lin" valueType="num">
                                      <p:cBhvr additive="base">
                                        <p:cTn id="31" dur="500" fill="hold"/>
                                        <p:tgtEl>
                                          <p:spTgt spid="8196"/>
                                        </p:tgtEl>
                                        <p:attrNameLst>
                                          <p:attrName>ppt_x</p:attrName>
                                        </p:attrNameLst>
                                      </p:cBhvr>
                                      <p:tavLst>
                                        <p:tav tm="0">
                                          <p:val>
                                            <p:strVal val="#ppt_x"/>
                                          </p:val>
                                        </p:tav>
                                        <p:tav tm="100000">
                                          <p:val>
                                            <p:strVal val="#ppt_x"/>
                                          </p:val>
                                        </p:tav>
                                      </p:tavLst>
                                    </p:anim>
                                    <p:anim calcmode="lin" valueType="num">
                                      <p:cBhvr additive="base">
                                        <p:cTn id="32" dur="500" fill="hold"/>
                                        <p:tgtEl>
                                          <p:spTgt spid="8196"/>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8201"/>
                                        </p:tgtEl>
                                        <p:attrNameLst>
                                          <p:attrName>style.visibility</p:attrName>
                                        </p:attrNameLst>
                                      </p:cBhvr>
                                      <p:to>
                                        <p:strVal val="visible"/>
                                      </p:to>
                                    </p:set>
                                    <p:anim calcmode="lin" valueType="num">
                                      <p:cBhvr additive="base">
                                        <p:cTn id="37" dur="500" fill="hold"/>
                                        <p:tgtEl>
                                          <p:spTgt spid="8201"/>
                                        </p:tgtEl>
                                        <p:attrNameLst>
                                          <p:attrName>ppt_x</p:attrName>
                                        </p:attrNameLst>
                                      </p:cBhvr>
                                      <p:tavLst>
                                        <p:tav tm="0">
                                          <p:val>
                                            <p:strVal val="#ppt_x"/>
                                          </p:val>
                                        </p:tav>
                                        <p:tav tm="100000">
                                          <p:val>
                                            <p:strVal val="#ppt_x"/>
                                          </p:val>
                                        </p:tav>
                                      </p:tavLst>
                                    </p:anim>
                                    <p:anim calcmode="lin" valueType="num">
                                      <p:cBhvr additive="base">
                                        <p:cTn id="38" dur="500" fill="hold"/>
                                        <p:tgtEl>
                                          <p:spTgt spid="8201"/>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197"/>
                                        </p:tgtEl>
                                        <p:attrNameLst>
                                          <p:attrName>style.visibility</p:attrName>
                                        </p:attrNameLst>
                                      </p:cBhvr>
                                      <p:to>
                                        <p:strVal val="visible"/>
                                      </p:to>
                                    </p:set>
                                    <p:anim calcmode="lin" valueType="num">
                                      <p:cBhvr additive="base">
                                        <p:cTn id="43" dur="500" fill="hold"/>
                                        <p:tgtEl>
                                          <p:spTgt spid="8197"/>
                                        </p:tgtEl>
                                        <p:attrNameLst>
                                          <p:attrName>ppt_x</p:attrName>
                                        </p:attrNameLst>
                                      </p:cBhvr>
                                      <p:tavLst>
                                        <p:tav tm="0">
                                          <p:val>
                                            <p:strVal val="#ppt_x"/>
                                          </p:val>
                                        </p:tav>
                                        <p:tav tm="100000">
                                          <p:val>
                                            <p:strVal val="#ppt_x"/>
                                          </p:val>
                                        </p:tav>
                                      </p:tavLst>
                                    </p:anim>
                                    <p:anim calcmode="lin" valueType="num">
                                      <p:cBhvr additive="base">
                                        <p:cTn id="44" dur="500" fill="hold"/>
                                        <p:tgtEl>
                                          <p:spTgt spid="8197"/>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8199"/>
                                        </p:tgtEl>
                                        <p:attrNameLst>
                                          <p:attrName>style.visibility</p:attrName>
                                        </p:attrNameLst>
                                      </p:cBhvr>
                                      <p:to>
                                        <p:strVal val="visible"/>
                                      </p:to>
                                    </p:set>
                                    <p:anim calcmode="lin" valueType="num">
                                      <p:cBhvr additive="base">
                                        <p:cTn id="47" dur="500" fill="hold"/>
                                        <p:tgtEl>
                                          <p:spTgt spid="8199"/>
                                        </p:tgtEl>
                                        <p:attrNameLst>
                                          <p:attrName>ppt_x</p:attrName>
                                        </p:attrNameLst>
                                      </p:cBhvr>
                                      <p:tavLst>
                                        <p:tav tm="0">
                                          <p:val>
                                            <p:strVal val="#ppt_x"/>
                                          </p:val>
                                        </p:tav>
                                        <p:tav tm="100000">
                                          <p:val>
                                            <p:strVal val="#ppt_x"/>
                                          </p:val>
                                        </p:tav>
                                      </p:tavLst>
                                    </p:anim>
                                    <p:anim calcmode="lin" valueType="num">
                                      <p:cBhvr additive="base">
                                        <p:cTn id="48"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8198"/>
                                        </p:tgtEl>
                                        <p:attrNameLst>
                                          <p:attrName>style.visibility</p:attrName>
                                        </p:attrNameLst>
                                      </p:cBhvr>
                                      <p:to>
                                        <p:strVal val="visible"/>
                                      </p:to>
                                    </p:set>
                                    <p:anim calcmode="lin" valueType="num">
                                      <p:cBhvr additive="base">
                                        <p:cTn id="53" dur="500" fill="hold"/>
                                        <p:tgtEl>
                                          <p:spTgt spid="8198"/>
                                        </p:tgtEl>
                                        <p:attrNameLst>
                                          <p:attrName>ppt_x</p:attrName>
                                        </p:attrNameLst>
                                      </p:cBhvr>
                                      <p:tavLst>
                                        <p:tav tm="0">
                                          <p:val>
                                            <p:strVal val="#ppt_x"/>
                                          </p:val>
                                        </p:tav>
                                        <p:tav tm="100000">
                                          <p:val>
                                            <p:strVal val="#ppt_x"/>
                                          </p:val>
                                        </p:tav>
                                      </p:tavLst>
                                    </p:anim>
                                    <p:anim calcmode="lin" valueType="num">
                                      <p:cBhvr additive="base">
                                        <p:cTn id="54" dur="500" fill="hold"/>
                                        <p:tgtEl>
                                          <p:spTgt spid="8198"/>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8200"/>
                                        </p:tgtEl>
                                        <p:attrNameLst>
                                          <p:attrName>style.visibility</p:attrName>
                                        </p:attrNameLst>
                                      </p:cBhvr>
                                      <p:to>
                                        <p:strVal val="visible"/>
                                      </p:to>
                                    </p:set>
                                    <p:anim calcmode="lin" valueType="num">
                                      <p:cBhvr additive="base">
                                        <p:cTn id="57" dur="500" fill="hold"/>
                                        <p:tgtEl>
                                          <p:spTgt spid="8200"/>
                                        </p:tgtEl>
                                        <p:attrNameLst>
                                          <p:attrName>ppt_x</p:attrName>
                                        </p:attrNameLst>
                                      </p:cBhvr>
                                      <p:tavLst>
                                        <p:tav tm="0">
                                          <p:val>
                                            <p:strVal val="#ppt_x"/>
                                          </p:val>
                                        </p:tav>
                                        <p:tav tm="100000">
                                          <p:val>
                                            <p:strVal val="#ppt_x"/>
                                          </p:val>
                                        </p:tav>
                                      </p:tavLst>
                                    </p:anim>
                                    <p:anim calcmode="lin" valueType="num">
                                      <p:cBhvr additive="base">
                                        <p:cTn id="58" dur="500" fill="hold"/>
                                        <p:tgtEl>
                                          <p:spTgt spid="82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P spid="8197" grpId="0" animBg="1"/>
      <p:bldP spid="819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a:t>Inference for Several Means (ANOVA)</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Intro to ANOVA</a:t>
            </a:r>
          </a:p>
          <a:p>
            <a:pPr>
              <a:spcBef>
                <a:spcPct val="20000"/>
              </a:spcBef>
              <a:buClr>
                <a:srgbClr val="1C5696"/>
              </a:buClr>
              <a:buSzPct val="80000"/>
            </a:pPr>
            <a:r>
              <a:rPr lang="en-US" sz="3200" b="1" dirty="0" smtClean="0">
                <a:solidFill>
                  <a:srgbClr val="000000"/>
                </a:solidFill>
              </a:rPr>
              <a:t>Hypothesis Testing</a:t>
            </a:r>
          </a:p>
          <a:p>
            <a:r>
              <a:rPr lang="en-US" b="1" dirty="0">
                <a:solidFill>
                  <a:srgbClr val="000000"/>
                </a:solidFill>
              </a:rPr>
              <a:t>Checking Requirements and Descriptive Statistics</a:t>
            </a:r>
            <a:endParaRPr lang="en-US" dirty="0">
              <a:solidFill>
                <a:srgbClr val="000000"/>
              </a:solidFill>
            </a:endParaRPr>
          </a:p>
          <a:p>
            <a:pPr>
              <a:spcBef>
                <a:spcPct val="20000"/>
              </a:spcBef>
              <a:buClr>
                <a:srgbClr val="1C5696"/>
              </a:buClr>
              <a:buSzPct val="80000"/>
            </a:pPr>
            <a:endParaRPr lang="en-US"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58090" y="2159000"/>
            <a:ext cx="6199910" cy="6096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22527920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p:txBody>
          <a:bodyPr/>
          <a:lstStyle/>
          <a:p>
            <a:pPr eaLnBrk="1" hangingPunct="1"/>
            <a:r>
              <a:rPr lang="en-US" smtClean="0"/>
              <a:t>Steps to Hypothesis Testing – Independent Samples</a:t>
            </a:r>
          </a:p>
        </p:txBody>
      </p:sp>
      <mc:AlternateContent xmlns:mc="http://schemas.openxmlformats.org/markup-compatibility/2006" xmlns:a14="http://schemas.microsoft.com/office/drawing/2010/main">
        <mc:Choice Requires="a14">
          <p:sp>
            <p:nvSpPr>
              <p:cNvPr id="9219" name="Rectangle 3"/>
              <p:cNvSpPr txBox="1">
                <a:spLocks noChangeArrowheads="1"/>
              </p:cNvSpPr>
              <p:nvPr/>
            </p:nvSpPr>
            <p:spPr bwMode="auto">
              <a:xfrm>
                <a:off x="31102" y="1295400"/>
                <a:ext cx="9144000" cy="4343400"/>
              </a:xfrm>
              <a:prstGeom prst="rect">
                <a:avLst/>
              </a:prstGeom>
              <a:noFill/>
              <a:ln w="9525">
                <a:noFill/>
                <a:miter lim="800000"/>
                <a:headEnd/>
                <a:tailEnd/>
              </a:ln>
            </p:spPr>
            <p:txBody>
              <a:bodyPr/>
              <a:lstStyle/>
              <a:p>
                <a:pPr marL="609600" indent="-609600">
                  <a:buFont typeface="Arial" pitchFamily="34" charset="0"/>
                  <a:buAutoNum type="arabicPeriod"/>
                  <a:defRPr/>
                </a:pPr>
                <a:r>
                  <a:rPr lang="en-US" sz="2400" dirty="0" smtClean="0"/>
                  <a:t>State the null and alternative hypotheses</a:t>
                </a:r>
              </a:p>
              <a:p>
                <a:pPr>
                  <a:buNone/>
                  <a:defRPr/>
                </a:pPr>
                <a:r>
                  <a:rPr lang="en-US" sz="1800" dirty="0" smtClean="0">
                    <a:solidFill>
                      <a:prstClr val="black"/>
                    </a:solidFill>
                  </a:rPr>
                  <a:t> 	</a:t>
                </a:r>
                <a14:m>
                  <m:oMath xmlns:m="http://schemas.openxmlformats.org/officeDocument/2006/math">
                    <m:sSub>
                      <m:sSubPr>
                        <m:ctrlPr>
                          <a:rPr lang="en-US" sz="2400" i="1">
                            <a:solidFill>
                              <a:prstClr val="black"/>
                            </a:solidFill>
                            <a:latin typeface="Cambria Math"/>
                          </a:rPr>
                        </m:ctrlPr>
                      </m:sSubPr>
                      <m:e>
                        <m:r>
                          <a:rPr lang="en-US" sz="2400" i="1">
                            <a:solidFill>
                              <a:prstClr val="black"/>
                            </a:solidFill>
                            <a:latin typeface="Cambria Math"/>
                          </a:rPr>
                          <m:t>𝐻</m:t>
                        </m:r>
                      </m:e>
                      <m:sub>
                        <m:r>
                          <a:rPr lang="en-US" sz="2400" i="1">
                            <a:solidFill>
                              <a:prstClr val="black"/>
                            </a:solidFill>
                            <a:latin typeface="Cambria Math"/>
                          </a:rPr>
                          <m:t>𝑜</m:t>
                        </m:r>
                      </m:sub>
                    </m:sSub>
                    <m:r>
                      <a:rPr lang="en-US" sz="2400" i="1">
                        <a:solidFill>
                          <a:prstClr val="black"/>
                        </a:solidFill>
                        <a:latin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b="0" i="1" smtClean="0">
                            <a:solidFill>
                              <a:prstClr val="black"/>
                            </a:solidFill>
                            <a:latin typeface="Cambria Math"/>
                            <a:ea typeface="Cambria Math"/>
                          </a:rPr>
                          <m:t>1</m:t>
                        </m:r>
                      </m:sub>
                    </m:sSub>
                    <m:r>
                      <a:rPr lang="en-US" sz="2400" i="1">
                        <a:solidFill>
                          <a:prstClr val="black"/>
                        </a:solidFill>
                        <a:latin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b="0" i="1" smtClean="0">
                            <a:solidFill>
                              <a:prstClr val="black"/>
                            </a:solidFill>
                            <a:latin typeface="Cambria Math"/>
                            <a:ea typeface="Cambria Math"/>
                          </a:rPr>
                          <m:t>2</m:t>
                        </m:r>
                      </m:sub>
                    </m:sSub>
                  </m:oMath>
                </a14:m>
                <a:endParaRPr lang="en-US" sz="2400" dirty="0" smtClean="0">
                  <a:solidFill>
                    <a:prstClr val="black"/>
                  </a:solidFill>
                </a:endParaRPr>
              </a:p>
              <a:p>
                <a:pPr>
                  <a:buNone/>
                  <a:defRPr/>
                </a:pPr>
                <a:r>
                  <a:rPr lang="en-US" sz="2400" dirty="0">
                    <a:solidFill>
                      <a:prstClr val="black"/>
                    </a:solidFill>
                  </a:rPr>
                  <a:t>	</a:t>
                </a:r>
                <a14:m>
                  <m:oMath xmlns:m="http://schemas.openxmlformats.org/officeDocument/2006/math">
                    <m:sSub>
                      <m:sSubPr>
                        <m:ctrlPr>
                          <a:rPr lang="en-US" sz="2400" i="1">
                            <a:solidFill>
                              <a:prstClr val="black"/>
                            </a:solidFill>
                            <a:latin typeface="Cambria Math"/>
                          </a:rPr>
                        </m:ctrlPr>
                      </m:sSubPr>
                      <m:e>
                        <m:r>
                          <a:rPr lang="en-US" sz="2400" i="1">
                            <a:solidFill>
                              <a:prstClr val="black"/>
                            </a:solidFill>
                            <a:latin typeface="Cambria Math"/>
                          </a:rPr>
                          <m:t>𝐻</m:t>
                        </m:r>
                      </m:e>
                      <m:sub>
                        <m:r>
                          <a:rPr lang="en-US" sz="2400" i="1">
                            <a:solidFill>
                              <a:prstClr val="black"/>
                            </a:solidFill>
                            <a:latin typeface="Cambria Math"/>
                          </a:rPr>
                          <m:t>𝑎</m:t>
                        </m:r>
                      </m:sub>
                    </m:sSub>
                    <m:r>
                      <a:rPr lang="en-US" sz="2400" i="1">
                        <a:solidFill>
                          <a:prstClr val="black"/>
                        </a:solidFill>
                        <a:latin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1</m:t>
                        </m:r>
                      </m:sub>
                    </m:sSub>
                    <m:r>
                      <a:rPr lang="en-US" sz="2400" i="1">
                        <a:solidFill>
                          <a:prstClr val="black"/>
                        </a:solidFill>
                        <a:latin typeface="Cambria Math"/>
                        <a:ea typeface="Cambria Math"/>
                      </a:rPr>
                      <m: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2</m:t>
                        </m:r>
                      </m:sub>
                    </m:sSub>
                    <m:r>
                      <a:rPr lang="en-US" sz="2400" b="0" i="1" smtClean="0">
                        <a:solidFill>
                          <a:prstClr val="black"/>
                        </a:solidFill>
                        <a:latin typeface="Cambria Math"/>
                        <a:ea typeface="Cambria Math"/>
                      </a:rPr>
                      <m:t>  </m:t>
                    </m:r>
                    <m:r>
                      <a:rPr lang="en-US" sz="2400" i="1">
                        <a:solidFill>
                          <a:prstClr val="black"/>
                        </a:solidFill>
                        <a:latin typeface="Cambria Math"/>
                      </a:rPr>
                      <m:t>𝑜𝑟</m:t>
                    </m:r>
                    <m:r>
                      <a:rPr lang="en-US" sz="2400" b="0" i="1" smtClean="0">
                        <a:solidFill>
                          <a:prstClr val="black"/>
                        </a:solidFill>
                        <a:latin typeface="Cambria Math"/>
                      </a:rPr>
                      <m:t>  </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1</m:t>
                        </m:r>
                      </m:sub>
                    </m:sSub>
                    <m:r>
                      <a:rPr lang="en-US" sz="2400" b="0" i="1" smtClean="0">
                        <a:solidFill>
                          <a:prstClr val="black"/>
                        </a:solidFill>
                        <a:latin typeface="Cambria Math"/>
                      </a:rPr>
                      <m:t>&gt;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2</m:t>
                        </m:r>
                      </m:sub>
                    </m:sSub>
                    <m:r>
                      <a:rPr lang="en-US" sz="2400" b="0" i="1" smtClean="0">
                        <a:solidFill>
                          <a:prstClr val="black"/>
                        </a:solidFill>
                        <a:latin typeface="Cambria Math"/>
                        <a:ea typeface="Cambria Math"/>
                      </a:rPr>
                      <m:t>  </m:t>
                    </m:r>
                    <m:r>
                      <a:rPr lang="en-US" sz="2400" i="1">
                        <a:solidFill>
                          <a:prstClr val="black"/>
                        </a:solidFill>
                        <a:latin typeface="Cambria Math"/>
                      </a:rPr>
                      <m:t>𝑜𝑟</m:t>
                    </m:r>
                    <m:r>
                      <a:rPr lang="en-US" sz="2400" b="0" i="1" smtClean="0">
                        <a:solidFill>
                          <a:prstClr val="black"/>
                        </a:solidFill>
                        <a:latin typeface="Cambria Math"/>
                      </a:rPr>
                      <m:t>  </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1</m:t>
                        </m:r>
                      </m:sub>
                    </m:sSub>
                    <m:r>
                      <a:rPr lang="en-US" sz="2400" b="0" i="1" smtClean="0">
                        <a:solidFill>
                          <a:prstClr val="black"/>
                        </a:solidFill>
                        <a:latin typeface="Cambria Math"/>
                      </a:rPr>
                      <m:t>&lt;</m:t>
                    </m:r>
                    <m:sSub>
                      <m:sSubPr>
                        <m:ctrlPr>
                          <a:rPr lang="en-US" sz="2400" i="1">
                            <a:solidFill>
                              <a:prstClr val="black"/>
                            </a:solidFill>
                            <a:latin typeface="Cambria Math"/>
                          </a:rPr>
                        </m:ctrlPr>
                      </m:sSubPr>
                      <m:e>
                        <m:r>
                          <a:rPr lang="en-US" sz="2400" i="1">
                            <a:solidFill>
                              <a:prstClr val="black"/>
                            </a:solidFill>
                            <a:latin typeface="Cambria Math"/>
                            <a:ea typeface="Cambria Math"/>
                          </a:rPr>
                          <m:t>𝜇</m:t>
                        </m:r>
                      </m:e>
                      <m:sub>
                        <m:r>
                          <a:rPr lang="en-US" sz="2400" i="1">
                            <a:solidFill>
                              <a:prstClr val="black"/>
                            </a:solidFill>
                            <a:latin typeface="Cambria Math"/>
                            <a:ea typeface="Cambria Math"/>
                          </a:rPr>
                          <m:t>2</m:t>
                        </m:r>
                      </m:sub>
                    </m:sSub>
                    <m:r>
                      <a:rPr lang="en-US" sz="2400" i="1">
                        <a:solidFill>
                          <a:prstClr val="black"/>
                        </a:solidFill>
                        <a:latin typeface="Cambria Math"/>
                      </a:rPr>
                      <m:t>(</m:t>
                    </m:r>
                    <m:r>
                      <a:rPr lang="en-US" sz="2400" i="1">
                        <a:solidFill>
                          <a:prstClr val="black"/>
                        </a:solidFill>
                        <a:latin typeface="Cambria Math"/>
                      </a:rPr>
                      <m:t>𝑑𝑒𝑝𝑒𝑛𝑑𝑖𝑛𝑔</m:t>
                    </m:r>
                    <m:r>
                      <a:rPr lang="en-US" sz="2400" i="1">
                        <a:solidFill>
                          <a:prstClr val="black"/>
                        </a:solidFill>
                        <a:latin typeface="Cambria Math"/>
                      </a:rPr>
                      <m:t> </m:t>
                    </m:r>
                    <m:r>
                      <a:rPr lang="en-US" sz="2400" i="1">
                        <a:solidFill>
                          <a:prstClr val="black"/>
                        </a:solidFill>
                        <a:latin typeface="Cambria Math"/>
                      </a:rPr>
                      <m:t>𝑜𝑛</m:t>
                    </m:r>
                    <m:r>
                      <a:rPr lang="en-US" sz="2400" i="1">
                        <a:solidFill>
                          <a:prstClr val="black"/>
                        </a:solidFill>
                        <a:latin typeface="Cambria Math"/>
                      </a:rPr>
                      <m:t> </m:t>
                    </m:r>
                    <m:r>
                      <a:rPr lang="en-US" sz="2400" i="1">
                        <a:solidFill>
                          <a:prstClr val="black"/>
                        </a:solidFill>
                        <a:latin typeface="Cambria Math"/>
                      </a:rPr>
                      <m:t>𝑡𝑒𝑠𝑡</m:t>
                    </m:r>
                    <m:r>
                      <a:rPr lang="en-US" sz="2400" i="1">
                        <a:solidFill>
                          <a:prstClr val="black"/>
                        </a:solidFill>
                        <a:latin typeface="Cambria Math"/>
                      </a:rPr>
                      <m:t>)</m:t>
                    </m:r>
                  </m:oMath>
                </a14:m>
                <a:endParaRPr lang="en-US" sz="2400" dirty="0">
                  <a:solidFill>
                    <a:prstClr val="black"/>
                  </a:solidFill>
                </a:endParaRPr>
              </a:p>
              <a:p>
                <a:pPr>
                  <a:buNone/>
                  <a:defRPr/>
                </a:pPr>
                <a:r>
                  <a:rPr lang="en-US" sz="2000" b="1" dirty="0">
                    <a:solidFill>
                      <a:prstClr val="black"/>
                    </a:solidFill>
                  </a:rPr>
                  <a:t>Use software for Steps 2-4</a:t>
                </a:r>
              </a:p>
              <a:p>
                <a:pPr marL="609600" indent="-609600">
                  <a:buFont typeface="Arial" pitchFamily="34" charset="0"/>
                  <a:buAutoNum type="arabicPeriod" startAt="2"/>
                  <a:defRPr/>
                </a:pPr>
                <a:r>
                  <a:rPr lang="en-US" sz="2400" dirty="0"/>
                  <a:t>Compute Test Statistic</a:t>
                </a:r>
              </a:p>
              <a:p>
                <a:pPr marL="609600" indent="-609600">
                  <a:buFont typeface="Arial" pitchFamily="34" charset="0"/>
                  <a:buAutoNum type="arabicPeriod" startAt="2"/>
                  <a:defRPr/>
                </a:pPr>
                <a:r>
                  <a:rPr lang="en-US" sz="2400" dirty="0"/>
                  <a:t>Determine the Degrees of</a:t>
                </a:r>
                <a:r>
                  <a:rPr lang="en-US" sz="2400" i="1" dirty="0"/>
                  <a:t> Freedom</a:t>
                </a:r>
              </a:p>
              <a:p>
                <a:pPr marL="609600" indent="-609600">
                  <a:buFont typeface="Arial" pitchFamily="34" charset="0"/>
                  <a:buAutoNum type="arabicPeriod" startAt="2"/>
                  <a:defRPr/>
                </a:pPr>
                <a:r>
                  <a:rPr lang="en-US" sz="2400" dirty="0"/>
                  <a:t>Determine P-Value.  </a:t>
                </a:r>
                <a:endParaRPr lang="en-US" sz="2400" dirty="0" smtClean="0"/>
              </a:p>
              <a:p>
                <a:pPr marL="609600" indent="-609600">
                  <a:buFont typeface="Arial" pitchFamily="34" charset="0"/>
                  <a:buAutoNum type="arabicPeriod" startAt="2"/>
                  <a:defRPr/>
                </a:pPr>
                <a:r>
                  <a:rPr lang="en-US" sz="2400" dirty="0" smtClean="0"/>
                  <a:t>Decision </a:t>
                </a:r>
                <a:r>
                  <a:rPr lang="en-US" sz="2400" dirty="0"/>
                  <a:t>Rule - Reject the Null Hypothesis if the P-value is less than the level of significance (</a:t>
                </a:r>
                <a:r>
                  <a:rPr lang="el-GR" sz="2400" dirty="0"/>
                  <a:t>α</a:t>
                </a:r>
                <a:r>
                  <a:rPr lang="en-US" sz="2400" dirty="0"/>
                  <a:t>), if not then don’t </a:t>
                </a:r>
                <a:r>
                  <a:rPr lang="en-US" sz="2400" dirty="0" smtClean="0"/>
                  <a:t>reject.</a:t>
                </a:r>
              </a:p>
              <a:p>
                <a:pPr marL="609600" indent="-609600">
                  <a:buFont typeface="Arial" pitchFamily="34" charset="0"/>
                  <a:buAutoNum type="arabicPeriod" startAt="2"/>
                  <a:defRPr/>
                </a:pPr>
                <a:r>
                  <a:rPr lang="en-US" sz="2400" dirty="0" smtClean="0"/>
                  <a:t>State </a:t>
                </a:r>
                <a:r>
                  <a:rPr lang="en-US" sz="2400" dirty="0"/>
                  <a:t>the conclusion</a:t>
                </a:r>
              </a:p>
              <a:p>
                <a:pPr marL="914400" lvl="1" indent="-457200">
                  <a:buFont typeface="+mj-lt"/>
                  <a:buAutoNum type="alphaLcParenR"/>
                  <a:defRPr/>
                </a:pPr>
                <a:r>
                  <a:rPr lang="en-US" sz="1600" dirty="0"/>
                  <a:t>If Reject H</a:t>
                </a:r>
                <a:r>
                  <a:rPr lang="en-US" sz="1600" baseline="-25000" dirty="0"/>
                  <a:t>o</a:t>
                </a:r>
                <a:r>
                  <a:rPr lang="en-US" sz="1600" dirty="0"/>
                  <a:t> – We have sufficient evidence to say that “state H</a:t>
                </a:r>
                <a:r>
                  <a:rPr lang="en-US" sz="1600" baseline="-25000" dirty="0"/>
                  <a:t>a</a:t>
                </a:r>
                <a:r>
                  <a:rPr lang="en-US" sz="1600" dirty="0"/>
                  <a:t> in </a:t>
                </a:r>
                <a:r>
                  <a:rPr lang="en-US" sz="1600" dirty="0" smtClean="0"/>
                  <a:t>Plain English</a:t>
                </a:r>
                <a:r>
                  <a:rPr lang="en-US" sz="1600" dirty="0"/>
                  <a:t>”</a:t>
                </a:r>
              </a:p>
              <a:p>
                <a:pPr marL="914400" lvl="1" indent="-457200">
                  <a:buFont typeface="+mj-lt"/>
                  <a:buAutoNum type="alphaLcParenR"/>
                  <a:defRPr/>
                </a:pPr>
                <a:r>
                  <a:rPr lang="en-US" sz="1600" dirty="0"/>
                  <a:t>If Don’t Reject H</a:t>
                </a:r>
                <a:r>
                  <a:rPr lang="en-US" sz="1600" baseline="-25000" dirty="0"/>
                  <a:t>o</a:t>
                </a:r>
                <a:r>
                  <a:rPr lang="en-US" sz="1600" dirty="0"/>
                  <a:t> - We have insufficient evidence to say that “state H</a:t>
                </a:r>
                <a:r>
                  <a:rPr lang="en-US" sz="1600" baseline="-25000" dirty="0"/>
                  <a:t>a</a:t>
                </a:r>
                <a:r>
                  <a:rPr lang="en-US" sz="1600" dirty="0"/>
                  <a:t> in </a:t>
                </a:r>
                <a:r>
                  <a:rPr lang="en-US" sz="1600" dirty="0" smtClean="0"/>
                  <a:t>Plain English</a:t>
                </a:r>
                <a:r>
                  <a:rPr lang="en-US" sz="1600" dirty="0"/>
                  <a:t>”</a:t>
                </a:r>
                <a:endParaRPr lang="en-US" sz="2400" dirty="0"/>
              </a:p>
            </p:txBody>
          </p:sp>
        </mc:Choice>
        <mc:Fallback xmlns="">
          <p:sp>
            <p:nvSpPr>
              <p:cNvPr id="9219" name="Rectangle 3"/>
              <p:cNvSpPr txBox="1">
                <a:spLocks noRot="1" noChangeAspect="1" noMove="1" noResize="1" noEditPoints="1" noAdjustHandles="1" noChangeArrowheads="1" noChangeShapeType="1" noTextEdit="1"/>
              </p:cNvSpPr>
              <p:nvPr/>
            </p:nvSpPr>
            <p:spPr bwMode="auto">
              <a:xfrm>
                <a:off x="31102" y="1295400"/>
                <a:ext cx="9144000" cy="4343400"/>
              </a:xfrm>
              <a:prstGeom prst="rect">
                <a:avLst/>
              </a:prstGeom>
              <a:blipFill rotWithShape="1">
                <a:blip r:embed="rId3"/>
                <a:stretch>
                  <a:fillRect l="-667" t="-983" b="-13343"/>
                </a:stretch>
              </a:blipFill>
              <a:ln w="9525">
                <a:noFill/>
                <a:miter lim="800000"/>
                <a:headEnd/>
                <a:tailEnd/>
              </a:ln>
            </p:spPr>
            <p:txBody>
              <a:bodyPr/>
              <a:lstStyle/>
              <a:p>
                <a:r>
                  <a:rPr lang="en-US">
                    <a:noFill/>
                  </a:rPr>
                  <a:t> </a:t>
                </a:r>
              </a:p>
            </p:txBody>
          </p:sp>
        </mc:Fallback>
      </mc:AlternateContent>
      <p:pic>
        <p:nvPicPr>
          <p:cNvPr id="32772" name="Picture 5" descr="IL_452_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3182" y="2623343"/>
            <a:ext cx="1828800" cy="696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Line 7"/>
          <p:cNvSpPr>
            <a:spLocks noChangeShapeType="1"/>
          </p:cNvSpPr>
          <p:nvPr/>
        </p:nvSpPr>
        <p:spPr bwMode="auto">
          <a:xfrm flipH="1" flipV="1">
            <a:off x="5334000" y="2743200"/>
            <a:ext cx="457200" cy="228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lstStyle/>
          <a:p>
            <a:endParaRPr lang="en-US"/>
          </a:p>
        </p:txBody>
      </p:sp>
      <p:sp>
        <p:nvSpPr>
          <p:cNvPr id="32774" name="Line 8"/>
          <p:cNvSpPr>
            <a:spLocks noChangeShapeType="1"/>
          </p:cNvSpPr>
          <p:nvPr/>
        </p:nvSpPr>
        <p:spPr bwMode="auto">
          <a:xfrm flipV="1">
            <a:off x="5257800" y="2667000"/>
            <a:ext cx="228600" cy="228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type="triangle" w="med" len="med"/>
              </a14:hiddenLine>
            </a:ext>
          </a:extLst>
        </p:spPr>
        <p:txBody>
          <a:bodyPr/>
          <a:lstStyle/>
          <a:p>
            <a:endParaRPr lang="en-US"/>
          </a:p>
        </p:txBody>
      </p:sp>
    </p:spTree>
    <p:extLst>
      <p:ext uri="{BB962C8B-B14F-4D97-AF65-F5344CB8AC3E}">
        <p14:creationId xmlns:p14="http://schemas.microsoft.com/office/powerpoint/2010/main" val="3364757143"/>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15421</TotalTime>
  <Words>1080</Words>
  <Application>Microsoft Office PowerPoint</Application>
  <PresentationFormat>On-screen Show (4:3)</PresentationFormat>
  <Paragraphs>125</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Blank Presentation</vt:lpstr>
      <vt:lpstr>PowerPoint Presentation</vt:lpstr>
      <vt:lpstr>Inference for Several Means (ANOVA)</vt:lpstr>
      <vt:lpstr>Quantitative Procedures Tree</vt:lpstr>
      <vt:lpstr>Quantitative Procedures Tree</vt:lpstr>
      <vt:lpstr>Analysis of Variance (ANOVA)</vt:lpstr>
      <vt:lpstr>F distribution</vt:lpstr>
      <vt:lpstr>Analysis of Variance (ANOVA)</vt:lpstr>
      <vt:lpstr>Inference for Several Means (ANOVA)</vt:lpstr>
      <vt:lpstr>Steps to Hypothesis Testing – Independent Samples</vt:lpstr>
      <vt:lpstr>Steps to Hypothesis Testing – ANOVA</vt:lpstr>
      <vt:lpstr>Hypothesis Testing – ANOVA (Example)</vt:lpstr>
      <vt:lpstr>Hypothesis Testing – ANOVA (Example)</vt:lpstr>
      <vt:lpstr>Inference for Several Means (ANOVA)</vt:lpstr>
      <vt:lpstr>Requirements to Check and Descriptive Statistics </vt:lpstr>
    </vt:vector>
  </TitlesOfParts>
  <Company>BYU-Idaho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rdcromar</dc:creator>
  <cp:lastModifiedBy>Cromar, Ryan</cp:lastModifiedBy>
  <cp:revision>560</cp:revision>
  <dcterms:created xsi:type="dcterms:W3CDTF">2008-09-08T20:31:32Z</dcterms:created>
  <dcterms:modified xsi:type="dcterms:W3CDTF">2013-06-04T00:27:23Z</dcterms:modified>
</cp:coreProperties>
</file>